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3" r:id="rId3"/>
    <p:sldMasterId id="2147483665" r:id="rId4"/>
  </p:sldMasterIdLst>
  <p:notesMasterIdLst>
    <p:notesMasterId r:id="rId28"/>
  </p:notesMasterIdLst>
  <p:sldIdLst>
    <p:sldId id="256" r:id="rId5"/>
    <p:sldId id="257" r:id="rId6"/>
    <p:sldId id="258" r:id="rId7"/>
    <p:sldId id="275" r:id="rId8"/>
    <p:sldId id="259" r:id="rId9"/>
    <p:sldId id="260" r:id="rId10"/>
    <p:sldId id="261" r:id="rId11"/>
    <p:sldId id="262" r:id="rId12"/>
    <p:sldId id="263" r:id="rId13"/>
    <p:sldId id="264" r:id="rId14"/>
    <p:sldId id="265" r:id="rId15"/>
    <p:sldId id="266" r:id="rId16"/>
    <p:sldId id="267" r:id="rId17"/>
    <p:sldId id="268" r:id="rId18"/>
    <p:sldId id="276" r:id="rId19"/>
    <p:sldId id="269" r:id="rId20"/>
    <p:sldId id="270" r:id="rId21"/>
    <p:sldId id="277" r:id="rId22"/>
    <p:sldId id="272" r:id="rId23"/>
    <p:sldId id="278" r:id="rId24"/>
    <p:sldId id="271" r:id="rId25"/>
    <p:sldId id="273" r:id="rId26"/>
    <p:sldId id="274" r:id="rId27"/>
  </p:sldIdLst>
  <p:sldSz cx="12192000" cy="6858000"/>
  <p:notesSz cx="7026275" cy="9312275"/>
  <p:embeddedFontLst>
    <p:embeddedFont>
      <p:font typeface="Calibri" panose="020F0502020204030204" pitchFamily="34" charset="0"/>
      <p:regular r:id="rId29"/>
      <p:bold r:id="rId30"/>
      <p:italic r:id="rId31"/>
      <p:boldItalic r:id="rId32"/>
    </p:embeddedFont>
    <p:embeddedFont>
      <p:font typeface="Open Sans Light" panose="020B0306030504020204" pitchFamily="34" charset="0"/>
      <p:regular r:id="rId33"/>
      <p:bold r:id="rId34"/>
      <p:italic r:id="rId35"/>
      <p:boldItalic r:id="rId36"/>
    </p:embeddedFont>
    <p:embeddedFont>
      <p:font typeface="Open Sans SemiBold" panose="020B07060308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yuVBfMJ4J/46CcK6P2mNHW55t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F0BFF-9E2D-4D4F-9CAE-4ABBF20187FA}" v="11" dt="2026-03-04T22:22:06.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50" autoAdjust="0"/>
  </p:normalViewPr>
  <p:slideViewPr>
    <p:cSldViewPr snapToGrid="0">
      <p:cViewPr varScale="1">
        <p:scale>
          <a:sx n="50" d="100"/>
          <a:sy n="50" d="100"/>
        </p:scale>
        <p:origin x="1584" y="34"/>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5/10/relationships/revisionInfo" Target="revisionInfo.xml"/><Relationship Id="rId20" Type="http://schemas.openxmlformats.org/officeDocument/2006/relationships/slide" Target="slides/slide16.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4719" cy="467231"/>
          </a:xfrm>
          <a:prstGeom prst="rect">
            <a:avLst/>
          </a:prstGeom>
          <a:noFill/>
          <a:ln>
            <a:noFill/>
          </a:ln>
        </p:spPr>
        <p:txBody>
          <a:bodyPr spcFirstLastPara="1" wrap="square" lIns="93345" tIns="46660" rIns="93345" bIns="4666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9930" y="0"/>
            <a:ext cx="3044719" cy="467231"/>
          </a:xfrm>
          <a:prstGeom prst="rect">
            <a:avLst/>
          </a:prstGeom>
          <a:noFill/>
          <a:ln>
            <a:noFill/>
          </a:ln>
        </p:spPr>
        <p:txBody>
          <a:bodyPr spcFirstLastPara="1" wrap="square" lIns="93345" tIns="46660" rIns="93345" bIns="4666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5046"/>
            <a:ext cx="3044719" cy="467230"/>
          </a:xfrm>
          <a:prstGeom prst="rect">
            <a:avLst/>
          </a:prstGeom>
          <a:noFill/>
          <a:ln>
            <a:noFill/>
          </a:ln>
        </p:spPr>
        <p:txBody>
          <a:bodyPr spcFirstLastPara="1" wrap="square" lIns="93345" tIns="46660" rIns="93345" bIns="4666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702628" y="4481532"/>
            <a:ext cx="5621020" cy="3666708"/>
          </a:xfrm>
          <a:prstGeom prst="rect">
            <a:avLst/>
          </a:prstGeom>
        </p:spPr>
        <p:txBody>
          <a:bodyPr spcFirstLastPara="1" wrap="square" lIns="93345" tIns="46660" rIns="93345" bIns="46660" anchor="t" anchorCtr="0">
            <a:noAutofit/>
          </a:bodyPr>
          <a:lstStyle/>
          <a:p>
            <a:pPr marL="0" indent="0"/>
            <a:endParaRPr/>
          </a:p>
        </p:txBody>
      </p:sp>
      <p:sp>
        <p:nvSpPr>
          <p:cNvPr id="108" name="Google Shape;108;p1: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endParaRPr dirty="0"/>
          </a:p>
        </p:txBody>
      </p:sp>
      <p:sp>
        <p:nvSpPr>
          <p:cNvPr id="185" name="Google Shape;185;p9: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a:t>Clearblue</a:t>
            </a:r>
            <a:endParaRPr/>
          </a:p>
          <a:p>
            <a:pPr marL="0" indent="0"/>
            <a:r>
              <a:rPr lang="en-US"/>
              <a:t>Wodfo LH test strips - Barron et al., compared the peak of the monitor to the positive test of the LH strip and found that the LH correlated about 98% of the time.  Meaning that when the Wondfo LH test showed a positive this occurred when the peak on the monitor was detected.  There were 42 women who provided 219 cycles in this study.</a:t>
            </a:r>
            <a:endParaRPr/>
          </a:p>
          <a:p>
            <a:pPr marL="0" indent="0"/>
            <a:endParaRPr/>
          </a:p>
          <a:p>
            <a:pPr marL="0" indent="0"/>
            <a:r>
              <a:rPr lang="en-US"/>
              <a:t>Then there is PreMom which uses what is called the T/C ratio –explain the series of LH test strips in the app.  30 women who used the premom, easy at home and clearblue fertility monitor contributed 84 cycles.  The peak day determined by the LH surge was found to correlate 99% of the time with all three systems.  Thus, the premom app is often used as an inexpensive way to help women/couples find the LH surge and estimated day of ovulation.  </a:t>
            </a:r>
            <a:endParaRPr/>
          </a:p>
        </p:txBody>
      </p:sp>
      <p:sp>
        <p:nvSpPr>
          <p:cNvPr id="194" name="Google Shape;194;p10: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a:t>Mira  and Inito FSH, estrogen, LH and Progesterone</a:t>
            </a:r>
            <a:endParaRPr/>
          </a:p>
          <a:p>
            <a:pPr marL="0" indent="0"/>
            <a:endParaRPr/>
          </a:p>
          <a:p>
            <a:pPr marL="0" indent="0"/>
            <a:r>
              <a:rPr lang="en-US"/>
              <a:t>Oova - estrogen, LH and progesterone  - primary target audience is women in perimenopause.  </a:t>
            </a:r>
            <a:endParaRPr/>
          </a:p>
        </p:txBody>
      </p:sp>
      <p:sp>
        <p:nvSpPr>
          <p:cNvPr id="208" name="Google Shape;208;p11: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a:t>Ring, bracelet or arm band all are using BBT as the biomarker it is tracking.  A narrative review of the literature that looked at these devices ability to find the fertile window found that the majority of effectiveness studies were authored by company employees.  A significant concern for bias.  One strength of these devices however, might be the wearables could take much of the variability out of BBT methods like the common problem of past studies that did not have women using the same time, route or device.</a:t>
            </a:r>
            <a:endParaRPr/>
          </a:p>
        </p:txBody>
      </p:sp>
      <p:sp>
        <p:nvSpPr>
          <p:cNvPr id="222" name="Google Shape;222;p12: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3: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dirty="0"/>
              <a:t>Then there are fertility/menstrual tracking apps.  Clue plus has partnered with wearable companies like </a:t>
            </a:r>
          </a:p>
          <a:p>
            <a:pPr marL="0" indent="0"/>
            <a:endParaRPr lang="en-US" dirty="0"/>
          </a:p>
          <a:p>
            <a:pPr marL="0" indent="0"/>
            <a:endParaRPr lang="en-US" dirty="0"/>
          </a:p>
          <a:p>
            <a:pPr marL="0" indent="0"/>
            <a:r>
              <a:rPr lang="en-US" dirty="0"/>
              <a:t>Natural cycles is actually the only one that is FDA approved.  You can also see from the example of the Mira monitor here it does have an app that the device </a:t>
            </a:r>
            <a:r>
              <a:rPr lang="en-US" dirty="0" err="1"/>
              <a:t>bluetooths</a:t>
            </a:r>
            <a:r>
              <a:rPr lang="en-US" dirty="0"/>
              <a:t> to and the results will go to what is called the doctors portal where a doctor or nurse can see the data plotted out in graphs.  </a:t>
            </a:r>
            <a:endParaRPr dirty="0"/>
          </a:p>
          <a:p>
            <a:pPr marL="0" indent="0"/>
            <a:endParaRPr dirty="0"/>
          </a:p>
          <a:p>
            <a:pPr marL="0" indent="0"/>
            <a:r>
              <a:rPr lang="en-US" dirty="0"/>
              <a:t>Read Your Body – tool for women to chart their signs of fertility and is used by Marquette Method Teachers</a:t>
            </a:r>
            <a:endParaRPr dirty="0"/>
          </a:p>
          <a:p>
            <a:pPr marL="0" indent="0"/>
            <a:r>
              <a:rPr lang="en-US" dirty="0"/>
              <a:t>Flo - Over 420 million people³ around the world use the Flo app to track their periods, ovulation, pregnancy, and perimenopause.  Calendar method uses the first day of your last menstrual period and the average cycle length.</a:t>
            </a:r>
            <a:endParaRPr dirty="0"/>
          </a:p>
          <a:p>
            <a:pPr marL="0" indent="0"/>
            <a:endParaRPr dirty="0"/>
          </a:p>
          <a:p>
            <a:pPr marL="0" indent="0"/>
            <a:r>
              <a:rPr lang="en-US" dirty="0"/>
              <a:t>Ovia - is a digital platform that supports men and women through tracking BBT and cervical mucus symptoms but is also has a library of information to support the woman and couple through pregnancy and parenting.   </a:t>
            </a:r>
            <a:endParaRPr dirty="0"/>
          </a:p>
        </p:txBody>
      </p:sp>
      <p:sp>
        <p:nvSpPr>
          <p:cNvPr id="238" name="Google Shape;238;p13: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Clue plus</a:t>
            </a:r>
          </a:p>
          <a:p>
            <a:r>
              <a:rPr lang="en-US" dirty="0"/>
              <a:t>https://helloclue.com/landing/wearables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3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4: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a:t>These apps are considered to be the most popular and downloaded fertility apps however, of concern with most of these apps is the lack of personal health care support.  Although, I did see Ovia does provide support through a “care team”.  </a:t>
            </a:r>
            <a:endParaRPr/>
          </a:p>
        </p:txBody>
      </p:sp>
      <p:sp>
        <p:nvSpPr>
          <p:cNvPr id="258" name="Google Shape;258;p14: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702628" y="4481532"/>
            <a:ext cx="5621020" cy="3666708"/>
          </a:xfrm>
          <a:prstGeom prst="rect">
            <a:avLst/>
          </a:prstGeom>
        </p:spPr>
        <p:txBody>
          <a:bodyPr spcFirstLastPara="1" wrap="square" lIns="93345" tIns="46660" rIns="93345" bIns="46660" anchor="t" anchorCtr="0">
            <a:noAutofit/>
          </a:bodyPr>
          <a:lstStyle/>
          <a:p>
            <a:pPr marL="0" indent="0"/>
            <a:r>
              <a:rPr lang="en-US" dirty="0" err="1"/>
              <a:t>Youtube</a:t>
            </a:r>
            <a:r>
              <a:rPr lang="en-US" dirty="0"/>
              <a:t> video https://youtu.be/aRCqixvrcOQ?si=EN5IaZ0AOTZQONx_ </a:t>
            </a:r>
            <a:endParaRPr dirty="0"/>
          </a:p>
        </p:txBody>
      </p:sp>
      <p:sp>
        <p:nvSpPr>
          <p:cNvPr id="265" name="Google Shape;265;p15: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under FDA – because this department protects consumers from medical devices however, they are supposed to over see Mobile Medical apps (MMA) classification .</a:t>
            </a:r>
          </a:p>
          <a:p>
            <a:r>
              <a:rPr lang="en-US" dirty="0"/>
              <a:t>FTC – is supposed to protect the consumer from having their data sold, their job is to prevent the consumer from being mislead.  - They want to make sure that consumers are informed where their PHI is and how it is protected.  This should be in the Privacy policy and easy to find and understand.    </a:t>
            </a:r>
          </a:p>
          <a:p>
            <a:endParaRPr lang="en-US" dirty="0"/>
          </a:p>
          <a:p>
            <a:r>
              <a:rPr lang="en-US" dirty="0"/>
              <a:t>Food and Drug Administration</a:t>
            </a:r>
          </a:p>
          <a:p>
            <a:r>
              <a:rPr lang="en-US" dirty="0"/>
              <a:t>Federal Trade Commission</a:t>
            </a:r>
          </a:p>
          <a:p>
            <a:r>
              <a:rPr lang="en-US" dirty="0"/>
              <a:t>Health and Human Services</a:t>
            </a:r>
          </a:p>
          <a:p>
            <a:endParaRPr lang="en-US" dirty="0"/>
          </a:p>
          <a:p>
            <a:endParaRPr lang="en-US" dirty="0"/>
          </a:p>
          <a:p>
            <a:r>
              <a:rPr lang="en-US" dirty="0"/>
              <a:t>HIPAA – storage and transfer of PHI.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629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dirty="0"/>
              <a:t>Key Takeaways from the Article  - Kelly t al. 2025</a:t>
            </a:r>
          </a:p>
          <a:p>
            <a:pPr marL="0" indent="0"/>
            <a:endParaRPr lang="en-US" dirty="0"/>
          </a:p>
          <a:p>
            <a:pPr marL="0" indent="0"/>
            <a:r>
              <a:rPr lang="en-US" dirty="0"/>
              <a:t>Period-tracking applications (PTAs) and paired data-tracking devices have become popular tools for promoting reproductive health, but they present significant concerns regarding the privacy of sensitive health data .</a:t>
            </a:r>
          </a:p>
          <a:p>
            <a:pPr marL="0" indent="0"/>
            <a:r>
              <a:rPr lang="en-US" dirty="0"/>
              <a:t>The current legal landscape provides inadequate coverage to ensure user safety, leaving the collection, usage, management, and disclosure of data to be determined by company leaders .</a:t>
            </a:r>
          </a:p>
          <a:p>
            <a:pPr marL="0" indent="0"/>
            <a:r>
              <a:rPr lang="en-US" dirty="0"/>
              <a:t>The Federal Trade Commission (FTC) has regulatory mechanisms to hold PTAs accountable, but security concerns remain, especially after the Dobbs v. Jackson Supreme Court decision that overturned Roe v. Wade .</a:t>
            </a:r>
          </a:p>
          <a:p>
            <a:pPr marL="0" indent="0"/>
            <a:r>
              <a:rPr lang="en-US" dirty="0"/>
              <a:t>Recommendations include amending HIPAA to include PTAs as "covered entities", establishing federal protections for reproductive health data privacy, strengthening federal agency oversight, enhancing state-level oversight, and improving industry self-regulation .</a:t>
            </a:r>
          </a:p>
          <a:p>
            <a:pPr marL="0" indent="0"/>
            <a:endParaRPr dirty="0"/>
          </a:p>
        </p:txBody>
      </p:sp>
      <p:sp>
        <p:nvSpPr>
          <p:cNvPr id="283" name="Google Shape;283;p17: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endParaRPr/>
          </a:p>
        </p:txBody>
      </p:sp>
      <p:sp>
        <p:nvSpPr>
          <p:cNvPr id="116" name="Google Shape;116;p2: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9813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dirty="0"/>
              <a:t>Key Takeaways from the Article  - Kelly t al. 2025</a:t>
            </a:r>
          </a:p>
          <a:p>
            <a:pPr marL="0" indent="0"/>
            <a:endParaRPr lang="en-US" dirty="0"/>
          </a:p>
          <a:p>
            <a:pPr marL="0" indent="0"/>
            <a:r>
              <a:rPr lang="en-US" dirty="0"/>
              <a:t>Period-tracking applications (PTAs) and paired data-tracking devices have become popular tools for promoting reproductive health, but they present significant concerns regarding the privacy of sensitive health data .</a:t>
            </a:r>
          </a:p>
          <a:p>
            <a:pPr marL="0" indent="0"/>
            <a:r>
              <a:rPr lang="en-US" dirty="0"/>
              <a:t>The current legal landscape provides inadequate coverage to ensure user safety, leaving the collection, usage, management, and disclosure of data to be determined by company leaders .</a:t>
            </a:r>
          </a:p>
          <a:p>
            <a:pPr marL="0" indent="0"/>
            <a:r>
              <a:rPr lang="en-US" dirty="0"/>
              <a:t>The Federal Trade Commission (FTC) has regulatory mechanisms to hold PTAs accountable, but security concerns remain, especially after the Dobbs v. Jackson Supreme Court decision that overturned Roe v. Wade .</a:t>
            </a:r>
          </a:p>
          <a:p>
            <a:pPr marL="0" indent="0"/>
            <a:r>
              <a:rPr lang="en-US" dirty="0"/>
              <a:t>Recommendations include amending HIPAA to include PTAs as "covered entities", establishing federal protections for reproductive health data privacy, strengthening federal agency oversight, enhancing state-level oversight, and improving industry self-regulation .</a:t>
            </a:r>
          </a:p>
          <a:p>
            <a:pPr marL="0" indent="0"/>
            <a:endParaRPr lang="en-US" dirty="0"/>
          </a:p>
          <a:p>
            <a:pPr marL="0" indent="0"/>
            <a:endParaRPr lang="en-US" dirty="0"/>
          </a:p>
          <a:p>
            <a:pPr marL="0" indent="0"/>
            <a:r>
              <a:rPr lang="en-US" dirty="0"/>
              <a:t>Kelly, B. G., </a:t>
            </a:r>
            <a:r>
              <a:rPr lang="en-US" dirty="0" err="1"/>
              <a:t>Junchaya</a:t>
            </a:r>
            <a:r>
              <a:rPr lang="en-US" dirty="0"/>
              <a:t>, O., Min, J., &amp; Burdan, M. (2025). Safeguarding autonomy: Examining the complexities and implications of under-regulated period-tracking apps and paired devices in a post-Roe landscape. </a:t>
            </a:r>
            <a:r>
              <a:rPr lang="en-US" i="1" dirty="0"/>
              <a:t>Contraception</a:t>
            </a:r>
            <a:r>
              <a:rPr lang="en-US" dirty="0"/>
              <a:t>, 110981. Advance online publication. https://doi.org/10.1016/j.contraception.2025.110981</a:t>
            </a:r>
            <a:endParaRPr dirty="0"/>
          </a:p>
        </p:txBody>
      </p:sp>
      <p:sp>
        <p:nvSpPr>
          <p:cNvPr id="274" name="Google Shape;274;p16: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endParaRPr dirty="0"/>
          </a:p>
        </p:txBody>
      </p:sp>
      <p:sp>
        <p:nvSpPr>
          <p:cNvPr id="291" name="Google Shape;291;p18: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9: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9: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buClr>
                <a:schemeClr val="dk1"/>
              </a:buClr>
              <a:buSzPts val="1200"/>
            </a:pPr>
            <a:r>
              <a:rPr lang="en-US" b="1"/>
              <a:t>Content Slide Marquette Blue: </a:t>
            </a:r>
            <a:r>
              <a:rPr lang="en-US" b="0"/>
              <a:t>This layout would best be used for slides that are heavy on content.</a:t>
            </a:r>
            <a:endParaRPr/>
          </a:p>
          <a:p>
            <a:pPr marL="0" indent="0">
              <a:buClr>
                <a:schemeClr val="dk1"/>
              </a:buClr>
              <a:buSzPts val="1200"/>
            </a:pPr>
            <a:endParaRPr b="0"/>
          </a:p>
          <a:p>
            <a:pPr marL="0" indent="0">
              <a:buClr>
                <a:schemeClr val="dk1"/>
              </a:buClr>
              <a:buSzPts val="1200"/>
            </a:pPr>
            <a:r>
              <a:rPr lang="en-US"/>
              <a:t>Titles should always be “Marquette Gold” (same color as the corner), with the content below it in white. “Marquette Gold” can also be used to accentuate a word or section of your slide but should not be used heavily throughout. Bullets should always be square to connect with the refreshed brand style.</a:t>
            </a:r>
            <a:endParaRPr/>
          </a:p>
        </p:txBody>
      </p:sp>
      <p:sp>
        <p:nvSpPr>
          <p:cNvPr id="300" name="Google Shape;300;p19: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dirty="0"/>
              <a:t>Ida Tin – born in Copenhagen Denmark now lives in Germany and graduated with a business degree.</a:t>
            </a:r>
            <a:endParaRPr dirty="0"/>
          </a:p>
          <a:p>
            <a:pPr marL="0" indent="0"/>
            <a:r>
              <a:rPr lang="en-US" dirty="0"/>
              <a:t>she coined the word “</a:t>
            </a:r>
            <a:r>
              <a:rPr lang="en-US" dirty="0" err="1"/>
              <a:t>femtech</a:t>
            </a:r>
            <a:r>
              <a:rPr lang="en-US" dirty="0"/>
              <a:t>” 2015-16</a:t>
            </a:r>
            <a:endParaRPr dirty="0"/>
          </a:p>
          <a:p>
            <a:pPr marL="0" indent="0"/>
            <a:endParaRPr dirty="0"/>
          </a:p>
          <a:p>
            <a:pPr marL="0" indent="0"/>
            <a:r>
              <a:rPr lang="en-US" dirty="0"/>
              <a:t>To date Clue has over 1 million paid subscribers.  </a:t>
            </a:r>
            <a:endParaRPr dirty="0"/>
          </a:p>
          <a:p>
            <a:pPr marL="0" indent="0">
              <a:buClr>
                <a:schemeClr val="dk1"/>
              </a:buClr>
              <a:buSzPts val="1200"/>
            </a:pPr>
            <a:endParaRPr dirty="0"/>
          </a:p>
          <a:p>
            <a:pPr marL="0" indent="0">
              <a:buClr>
                <a:schemeClr val="dk1"/>
              </a:buClr>
              <a:buSzPts val="1200"/>
            </a:pPr>
            <a:r>
              <a:rPr lang="en-US" dirty="0"/>
              <a:t>Clue </a:t>
            </a:r>
            <a:r>
              <a:rPr lang="en-US" dirty="0" err="1"/>
              <a:t>Clue</a:t>
            </a:r>
            <a:r>
              <a:rPr lang="en-US" dirty="0"/>
              <a:t> – 10 million users, 190 countries worth about $23 million. the company’s evolution was marked by pivotal moments, such as securing FDA approval for their 100% data-driven birth control.</a:t>
            </a:r>
            <a:endParaRPr dirty="0"/>
          </a:p>
          <a:p>
            <a:pPr marL="0" indent="0">
              <a:buClr>
                <a:schemeClr val="dk1"/>
              </a:buClr>
              <a:buSzPts val="1200"/>
            </a:pPr>
            <a:endParaRPr dirty="0"/>
          </a:p>
          <a:p>
            <a:pPr marL="0" indent="0">
              <a:buClr>
                <a:schemeClr val="dk1"/>
              </a:buClr>
              <a:buSzPts val="1200"/>
            </a:pPr>
            <a:r>
              <a:rPr lang="en-US" dirty="0"/>
              <a:t>The </a:t>
            </a:r>
            <a:r>
              <a:rPr lang="en-US" dirty="0" err="1"/>
              <a:t>femtech</a:t>
            </a:r>
            <a:r>
              <a:rPr lang="en-US" dirty="0"/>
              <a:t> market itself is estimated to reach about $97 billion by 2030.</a:t>
            </a:r>
            <a:endParaRPr dirty="0"/>
          </a:p>
          <a:p>
            <a:pPr marL="0" indent="0"/>
            <a:endParaRPr dirty="0"/>
          </a:p>
        </p:txBody>
      </p:sp>
      <p:sp>
        <p:nvSpPr>
          <p:cNvPr id="125" name="Google Shape;125;p3: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https://www.precedenceresearch.com/femtech-market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892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dirty="0"/>
              <a:t>In a Ted Talk Maaike Steinbach stated that about 27% of the digital health industry actually is dedicated to Research and Development and of that amount about 3% is exclusive to women’s health and </a:t>
            </a:r>
            <a:r>
              <a:rPr lang="en-US" dirty="0" err="1"/>
              <a:t>femtech</a:t>
            </a:r>
            <a:r>
              <a:rPr lang="en-US" dirty="0"/>
              <a:t>.  </a:t>
            </a:r>
            <a:endParaRPr dirty="0"/>
          </a:p>
          <a:p>
            <a:pPr marL="0" indent="0"/>
            <a:endParaRPr dirty="0"/>
          </a:p>
          <a:p>
            <a:pPr marL="0" indent="0"/>
            <a:r>
              <a:rPr lang="en-US" dirty="0"/>
              <a:t>Currently the areas covered by the research are devices and apps that support:</a:t>
            </a:r>
            <a:endParaRPr dirty="0"/>
          </a:p>
          <a:p>
            <a:pPr marL="466801" indent="-466801">
              <a:buClr>
                <a:schemeClr val="dk1"/>
              </a:buClr>
              <a:buSzPts val="1200"/>
              <a:buFont typeface="Arial"/>
              <a:buChar char="•"/>
            </a:pPr>
            <a:r>
              <a:rPr lang="en-US" dirty="0"/>
              <a:t>Maternal health </a:t>
            </a:r>
            <a:endParaRPr dirty="0"/>
          </a:p>
          <a:p>
            <a:pPr marL="466801" indent="-466801">
              <a:buClr>
                <a:schemeClr val="dk1"/>
              </a:buClr>
              <a:buSzPts val="1200"/>
              <a:buFont typeface="Arial"/>
              <a:buChar char="•"/>
            </a:pPr>
            <a:r>
              <a:rPr lang="en-US" dirty="0"/>
              <a:t>Menstrual care</a:t>
            </a:r>
            <a:endParaRPr dirty="0"/>
          </a:p>
          <a:p>
            <a:pPr marL="466801" indent="-466801">
              <a:buClr>
                <a:schemeClr val="dk1"/>
              </a:buClr>
              <a:buSzPts val="1200"/>
              <a:buFont typeface="Arial"/>
              <a:buChar char="•"/>
            </a:pPr>
            <a:r>
              <a:rPr lang="en-US" dirty="0"/>
              <a:t>Pelvic and sexual health</a:t>
            </a:r>
            <a:endParaRPr dirty="0"/>
          </a:p>
          <a:p>
            <a:pPr marL="466801" indent="-466801">
              <a:buClr>
                <a:schemeClr val="dk1"/>
              </a:buClr>
              <a:buSzPts val="1200"/>
              <a:buFont typeface="Arial"/>
              <a:buChar char="•"/>
            </a:pPr>
            <a:r>
              <a:rPr lang="en-US" dirty="0"/>
              <a:t>Fertility </a:t>
            </a:r>
            <a:endParaRPr dirty="0"/>
          </a:p>
          <a:p>
            <a:pPr marL="466801" indent="-466801">
              <a:buClr>
                <a:schemeClr val="dk1"/>
              </a:buClr>
              <a:buSzPts val="1200"/>
              <a:buFont typeface="Arial"/>
              <a:buChar char="•"/>
            </a:pPr>
            <a:r>
              <a:rPr lang="en-US" dirty="0"/>
              <a:t>Menopause – wearable </a:t>
            </a:r>
            <a:r>
              <a:rPr lang="en-US" dirty="0" err="1"/>
              <a:t>hotflash</a:t>
            </a:r>
            <a:r>
              <a:rPr lang="en-US" dirty="0"/>
              <a:t> predictor</a:t>
            </a:r>
            <a:endParaRPr dirty="0"/>
          </a:p>
          <a:p>
            <a:pPr marL="466801" indent="-466801">
              <a:buClr>
                <a:schemeClr val="dk1"/>
              </a:buClr>
              <a:buSzPts val="1200"/>
              <a:buFont typeface="Arial"/>
              <a:buChar char="•"/>
            </a:pPr>
            <a:r>
              <a:rPr lang="en-US" dirty="0"/>
              <a:t>Contraception</a:t>
            </a:r>
            <a:endParaRPr dirty="0"/>
          </a:p>
          <a:p>
            <a:pPr marL="466801" indent="-466801">
              <a:buClr>
                <a:schemeClr val="dk1"/>
              </a:buClr>
              <a:buSzPts val="1200"/>
              <a:buFont typeface="Arial"/>
              <a:buChar char="•"/>
            </a:pPr>
            <a:r>
              <a:rPr lang="en-US" dirty="0"/>
              <a:t>Breast health – bra that helps detect breast cancer (developed by a business woman in Nigeria)</a:t>
            </a:r>
          </a:p>
          <a:p>
            <a:pPr marL="466801" indent="-466801">
              <a:buClr>
                <a:schemeClr val="dk1"/>
              </a:buClr>
              <a:buSzPts val="1200"/>
              <a:buFont typeface="Arial"/>
              <a:buChar char="•"/>
            </a:pPr>
            <a:endParaRPr lang="en-US" dirty="0"/>
          </a:p>
          <a:p>
            <a:pPr marL="0" indent="0">
              <a:buClr>
                <a:schemeClr val="dk1"/>
              </a:buClr>
              <a:buSzPts val="1200"/>
            </a:pPr>
            <a:r>
              <a:rPr lang="en-US" dirty="0"/>
              <a:t>In the beginning research was focused on mobile health apps for fertility and menstrual tracking, today it has been expanded to AI prediction models for diagnostics and management of situations like perimenopause, PCOS, endometrial and women athletes performance management.  </a:t>
            </a:r>
            <a:endParaRPr dirty="0"/>
          </a:p>
          <a:p>
            <a:pPr marL="466801" indent="-389001">
              <a:buClr>
                <a:schemeClr val="dk1"/>
              </a:buClr>
              <a:buSzPts val="1200"/>
            </a:pPr>
            <a:endParaRPr dirty="0"/>
          </a:p>
          <a:p>
            <a:pPr marL="466801" indent="-389001">
              <a:buClr>
                <a:schemeClr val="dk1"/>
              </a:buClr>
              <a:buSzPts val="1200"/>
            </a:pPr>
            <a:endParaRPr dirty="0"/>
          </a:p>
          <a:p>
            <a:pPr marL="0" indent="0">
              <a:buClr>
                <a:schemeClr val="dk1"/>
              </a:buClr>
              <a:buSzPts val="1200"/>
            </a:pPr>
            <a:endParaRPr dirty="0"/>
          </a:p>
          <a:p>
            <a:pPr marL="0" indent="0"/>
            <a:endParaRPr dirty="0"/>
          </a:p>
        </p:txBody>
      </p:sp>
      <p:sp>
        <p:nvSpPr>
          <p:cNvPr id="136" name="Google Shape;136;p4: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dirty="0"/>
              <a:t>Scoping bibliometric review of FemTech research from 2013 to 2023.  the authors found 183 articles primarily in medicine not in technology management.  </a:t>
            </a:r>
            <a:endParaRPr dirty="0"/>
          </a:p>
          <a:p>
            <a:pPr marL="0" indent="0"/>
            <a:r>
              <a:rPr lang="en-US" dirty="0"/>
              <a:t>you can see only a few publication in the first 3 years and by 2020 there are about 60 however, there is a significant jump after 2020.   A jump that is suggested in the literature due to Covid and the lockdowns.   </a:t>
            </a:r>
          </a:p>
          <a:p>
            <a:pPr marL="0" indent="0"/>
            <a:endParaRPr lang="en-US" dirty="0"/>
          </a:p>
          <a:p>
            <a:pPr marL="466801" indent="-466801">
              <a:buClr>
                <a:schemeClr val="dk1"/>
              </a:buClr>
              <a:buSzPts val="1200"/>
              <a:buFont typeface="Arial"/>
              <a:buChar char="•"/>
            </a:pPr>
            <a:endParaRPr lang="en-US" dirty="0"/>
          </a:p>
          <a:p>
            <a:pPr marL="0" indent="0">
              <a:buClr>
                <a:schemeClr val="dk1"/>
              </a:buClr>
              <a:buSzPts val="1200"/>
            </a:pPr>
            <a:r>
              <a:rPr lang="en-US" dirty="0"/>
              <a:t>In the beginning research was focused on mobile health apps for fertility and menstrual tracking, today it has been expanded to AI prediction models for diagnostics and management of situations like perimenopause, PCOS, endometrial and women athletes performance management.  </a:t>
            </a:r>
          </a:p>
          <a:p>
            <a:pPr marL="0" indent="0"/>
            <a:endParaRPr dirty="0"/>
          </a:p>
          <a:p>
            <a:pPr marL="0" indent="0"/>
            <a:endParaRPr dirty="0"/>
          </a:p>
          <a:p>
            <a:pPr marL="0" indent="0"/>
            <a:r>
              <a:rPr lang="en-US" dirty="0"/>
              <a:t>However, when compared to cardiovascular research published in the same time period the average number of articles per year is over 10,000.  FemTech research is way behind.  </a:t>
            </a:r>
            <a:endParaRPr dirty="0"/>
          </a:p>
        </p:txBody>
      </p:sp>
      <p:sp>
        <p:nvSpPr>
          <p:cNvPr id="146" name="Google Shape;146;p5: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a:t>Geographically the most research on femtech is coming from the US and the UK however, as you can see the number of publications is still dismal if you compare it to global cardiovascular research in the same time period (over the last 10 years) the US has had over 59,000 publications and the EU about 10,000.  A significant difference in the number of research publications.</a:t>
            </a:r>
            <a:endParaRPr/>
          </a:p>
          <a:p>
            <a:pPr marL="0" indent="0"/>
            <a:endParaRPr/>
          </a:p>
          <a:p>
            <a:pPr marL="0" indent="0"/>
            <a:r>
              <a:rPr lang="en-US"/>
              <a:t>Bibliometric analysis comparisons.</a:t>
            </a:r>
            <a:endParaRPr/>
          </a:p>
          <a:p>
            <a:pPr marL="0" indent="0"/>
            <a:endParaRPr/>
          </a:p>
          <a:p>
            <a:pPr marL="0" indent="0">
              <a:buClr>
                <a:schemeClr val="dk1"/>
              </a:buClr>
              <a:buSzPts val="1200"/>
            </a:pPr>
            <a:r>
              <a:rPr lang="en-US" b="1"/>
              <a:t>Pre-print</a:t>
            </a:r>
            <a:endParaRPr/>
          </a:p>
          <a:p>
            <a:pPr marL="0" indent="0">
              <a:buClr>
                <a:schemeClr val="dk1"/>
              </a:buClr>
              <a:buSzPts val="1200"/>
            </a:pPr>
            <a:r>
              <a:rPr lang="en-US"/>
              <a:t>Global Landscape of Cardiovascular Research: A Continental Bibliometric Analysis Standardized by Population and Physician Density</a:t>
            </a:r>
            <a:endParaRPr/>
          </a:p>
          <a:p>
            <a:pPr marL="0" indent="0"/>
            <a:r>
              <a:rPr lang="en-US"/>
              <a:t>https://www.medrxiv.org/content/10.1101/2025.07.17.25331722v1.full  </a:t>
            </a:r>
            <a:endParaRPr/>
          </a:p>
        </p:txBody>
      </p:sp>
      <p:sp>
        <p:nvSpPr>
          <p:cNvPr id="157" name="Google Shape;157;p6: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702628" y="4481532"/>
            <a:ext cx="5621020" cy="3666708"/>
          </a:xfrm>
          <a:prstGeom prst="rect">
            <a:avLst/>
          </a:prstGeom>
        </p:spPr>
        <p:txBody>
          <a:bodyPr spcFirstLastPara="1" wrap="square" lIns="93345" tIns="46660" rIns="93345" bIns="46660" anchor="t" anchorCtr="0">
            <a:noAutofit/>
          </a:bodyPr>
          <a:lstStyle/>
          <a:p>
            <a:pPr marL="0" indent="0"/>
            <a:endParaRPr/>
          </a:p>
        </p:txBody>
      </p:sp>
      <p:sp>
        <p:nvSpPr>
          <p:cNvPr id="166" name="Google Shape;166;p7: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702628" y="4481532"/>
            <a:ext cx="5621020" cy="3666708"/>
          </a:xfrm>
          <a:prstGeom prst="rect">
            <a:avLst/>
          </a:prstGeom>
          <a:noFill/>
          <a:ln>
            <a:noFill/>
          </a:ln>
        </p:spPr>
        <p:txBody>
          <a:bodyPr spcFirstLastPara="1" wrap="square" lIns="93345" tIns="46660" rIns="93345" bIns="46660" anchor="t" anchorCtr="0">
            <a:noAutofit/>
          </a:bodyPr>
          <a:lstStyle/>
          <a:p>
            <a:pPr marL="0" indent="0"/>
            <a:r>
              <a:rPr lang="en-US"/>
              <a:t>Not an exhaustive list but these are some of the more commonly seen devices and apps we come across as Marquette Method Teachers.  The ones that have been studies by the Boland Institute are:</a:t>
            </a:r>
            <a:endParaRPr/>
          </a:p>
          <a:p>
            <a:pPr marL="0" indent="0"/>
            <a:endParaRPr/>
          </a:p>
          <a:p>
            <a:pPr marL="0" indent="0"/>
            <a:r>
              <a:rPr lang="en-US"/>
              <a:t>Clearblue Fertility Monitor – Analog and Touchscreen – Fehring et all 2004 through 2023</a:t>
            </a:r>
            <a:endParaRPr/>
          </a:p>
          <a:p>
            <a:pPr marL="0" indent="0"/>
            <a:r>
              <a:rPr lang="en-US"/>
              <a:t>PreMom app – Mu and Fehring</a:t>
            </a:r>
            <a:endParaRPr/>
          </a:p>
          <a:p>
            <a:pPr marL="0" indent="0"/>
            <a:r>
              <a:rPr lang="en-US"/>
              <a:t>Mira – Bouchard, physician and doing his PhD looking at women in regular cycles using the Mira monitor and coming into the office for an ultrasound.  He should have this work available for publication next year.  </a:t>
            </a:r>
            <a:endParaRPr/>
          </a:p>
          <a:p>
            <a:pPr marL="0" indent="0"/>
            <a:endParaRPr/>
          </a:p>
        </p:txBody>
      </p:sp>
      <p:sp>
        <p:nvSpPr>
          <p:cNvPr id="176" name="Google Shape;176;p8:notes"/>
          <p:cNvSpPr txBox="1">
            <a:spLocks noGrp="1"/>
          </p:cNvSpPr>
          <p:nvPr>
            <p:ph type="sldNum" idx="12"/>
          </p:nvPr>
        </p:nvSpPr>
        <p:spPr>
          <a:xfrm>
            <a:off x="3979930" y="8845046"/>
            <a:ext cx="3044719" cy="467230"/>
          </a:xfrm>
          <a:prstGeom prst="rect">
            <a:avLst/>
          </a:prstGeom>
          <a:noFill/>
          <a:ln>
            <a:noFill/>
          </a:ln>
        </p:spPr>
        <p:txBody>
          <a:bodyPr spcFirstLastPara="1" wrap="square" lIns="93345" tIns="46660" rIns="93345" bIns="46660"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Tower Left">
  <p:cSld name="Title Slide - Tower Left">
    <p:spTree>
      <p:nvGrpSpPr>
        <p:cNvPr id="1" name="Shape 18"/>
        <p:cNvGrpSpPr/>
        <p:nvPr/>
      </p:nvGrpSpPr>
      <p:grpSpPr>
        <a:xfrm>
          <a:off x="0" y="0"/>
          <a:ext cx="0" cy="0"/>
          <a:chOff x="0" y="0"/>
          <a:chExt cx="0" cy="0"/>
        </a:xfrm>
      </p:grpSpPr>
      <p:pic>
        <p:nvPicPr>
          <p:cNvPr id="19" name="Google Shape;19;p21" descr="A picture containing outdoor, building, church, place of worship&#10;&#10;Description automatically generated"/>
          <p:cNvPicPr preferRelativeResize="0"/>
          <p:nvPr/>
        </p:nvPicPr>
        <p:blipFill rotWithShape="1">
          <a:blip r:embed="rId2">
            <a:alphaModFix amt="13000"/>
          </a:blip>
          <a:srcRect/>
          <a:stretch/>
        </p:blipFill>
        <p:spPr>
          <a:xfrm>
            <a:off x="407837" y="0"/>
            <a:ext cx="4978400" cy="6489700"/>
          </a:xfrm>
          <a:prstGeom prst="rect">
            <a:avLst/>
          </a:prstGeom>
          <a:noFill/>
          <a:ln>
            <a:noFill/>
          </a:ln>
        </p:spPr>
      </p:pic>
      <p:sp>
        <p:nvSpPr>
          <p:cNvPr id="20" name="Google Shape;20;p21"/>
          <p:cNvSpPr/>
          <p:nvPr/>
        </p:nvSpPr>
        <p:spPr>
          <a:xfrm>
            <a:off x="9711559" y="4382814"/>
            <a:ext cx="2123089" cy="21230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21"/>
          <p:cNvPicPr preferRelativeResize="0"/>
          <p:nvPr/>
        </p:nvPicPr>
        <p:blipFill rotWithShape="1">
          <a:blip r:embed="rId3">
            <a:alphaModFix/>
          </a:blip>
          <a:srcRect/>
          <a:stretch/>
        </p:blipFill>
        <p:spPr>
          <a:xfrm>
            <a:off x="9888599" y="4746065"/>
            <a:ext cx="1769008" cy="1396585"/>
          </a:xfrm>
          <a:prstGeom prst="rect">
            <a:avLst/>
          </a:prstGeom>
          <a:noFill/>
          <a:ln>
            <a:noFill/>
          </a:ln>
        </p:spPr>
      </p:pic>
      <p:sp>
        <p:nvSpPr>
          <p:cNvPr id="22" name="Google Shape;22;p21"/>
          <p:cNvSpPr txBox="1">
            <a:spLocks noGrp="1"/>
          </p:cNvSpPr>
          <p:nvPr>
            <p:ph type="ctrTitle"/>
          </p:nvPr>
        </p:nvSpPr>
        <p:spPr>
          <a:xfrm>
            <a:off x="0" y="1233019"/>
            <a:ext cx="11834648" cy="181037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Open Sans SemiBold"/>
              <a:buNone/>
              <a:defRPr sz="4400" b="0" i="0">
                <a:solidFill>
                  <a:schemeClr val="lt1"/>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subTitle" idx="1"/>
          </p:nvPr>
        </p:nvSpPr>
        <p:spPr>
          <a:xfrm>
            <a:off x="0" y="3075834"/>
            <a:ext cx="1183464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FC70D"/>
              </a:buClr>
              <a:buSzPts val="2400"/>
              <a:buNone/>
              <a:defRPr sz="2400" b="1" i="0">
                <a:solidFill>
                  <a:srgbClr val="FFC70D"/>
                </a:solidFill>
                <a:latin typeface="Open Sans SemiBold"/>
                <a:ea typeface="Open Sans SemiBold"/>
                <a:cs typeface="Open Sans SemiBold"/>
                <a:sym typeface="Open Sans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 Single Line">
  <p:cSld name="Title and Content - Single Line">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E7D"/>
              </a:buClr>
              <a:buSzPts val="4000"/>
              <a:buFont typeface="Open Sans SemiBold"/>
              <a:buNone/>
              <a:defRPr b="0" i="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1"/>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0" name="Google Shape;70;p31"/>
          <p:cNvCxnSpPr/>
          <p:nvPr/>
        </p:nvCxnSpPr>
        <p:spPr>
          <a:xfrm>
            <a:off x="324290" y="0"/>
            <a:ext cx="0" cy="6561437"/>
          </a:xfrm>
          <a:prstGeom prst="straightConnector1">
            <a:avLst/>
          </a:prstGeom>
          <a:noFill/>
          <a:ln w="19050" cap="flat" cmpd="sng">
            <a:solidFill>
              <a:srgbClr val="013E7D"/>
            </a:solidFill>
            <a:prstDash val="solid"/>
            <a:miter lim="800000"/>
            <a:headEnd type="none" w="sm" len="sm"/>
            <a:tailEnd type="none" w="sm" len="sm"/>
          </a:ln>
        </p:spPr>
      </p:cxnSp>
      <p:cxnSp>
        <p:nvCxnSpPr>
          <p:cNvPr id="71" name="Google Shape;71;p31"/>
          <p:cNvCxnSpPr/>
          <p:nvPr/>
        </p:nvCxnSpPr>
        <p:spPr>
          <a:xfrm rot="10800000">
            <a:off x="0" y="3257550"/>
            <a:ext cx="324290" cy="0"/>
          </a:xfrm>
          <a:prstGeom prst="straightConnector1">
            <a:avLst/>
          </a:prstGeom>
          <a:noFill/>
          <a:ln w="19050" cap="flat" cmpd="sng">
            <a:solidFill>
              <a:srgbClr val="013E7D"/>
            </a:solidFill>
            <a:prstDash val="solid"/>
            <a:miter lim="800000"/>
            <a:headEnd type="none" w="sm" len="sm"/>
            <a:tailEnd type="none" w="sm" len="sm"/>
          </a:ln>
        </p:spPr>
      </p:cxnSp>
      <p:sp>
        <p:nvSpPr>
          <p:cNvPr id="72" name="Google Shape;72;p31"/>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900"/>
              <a:buNone/>
              <a:defRPr sz="900" b="0">
                <a:solidFill>
                  <a:schemeClr val="lt1"/>
                </a:solidFill>
                <a:latin typeface="Open Sans Light"/>
                <a:ea typeface="Open Sans Light"/>
                <a:cs typeface="Open Sans Light"/>
                <a:sym typeface="Open Sans Light"/>
              </a:defRPr>
            </a:lvl1pPr>
            <a:lvl2pPr marL="914400" lvl="1"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 Double Line">
  <p:cSld name="Title and Content - Double Line">
    <p:spTree>
      <p:nvGrpSpPr>
        <p:cNvPr id="1" name="Shape 73"/>
        <p:cNvGrpSpPr/>
        <p:nvPr/>
      </p:nvGrpSpPr>
      <p:grpSpPr>
        <a:xfrm>
          <a:off x="0" y="0"/>
          <a:ext cx="0" cy="0"/>
          <a:chOff x="0" y="0"/>
          <a:chExt cx="0" cy="0"/>
        </a:xfrm>
      </p:grpSpPr>
      <p:sp>
        <p:nvSpPr>
          <p:cNvPr id="74" name="Google Shape;74;p32"/>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E7D"/>
              </a:buClr>
              <a:buSzPts val="4000"/>
              <a:buFont typeface="Open Sans SemiBold"/>
              <a:buNone/>
              <a:defRPr b="0" i="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2"/>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6" name="Google Shape;76;p32"/>
          <p:cNvCxnSpPr/>
          <p:nvPr/>
        </p:nvCxnSpPr>
        <p:spPr>
          <a:xfrm>
            <a:off x="324290" y="0"/>
            <a:ext cx="0" cy="6561437"/>
          </a:xfrm>
          <a:prstGeom prst="straightConnector1">
            <a:avLst/>
          </a:prstGeom>
          <a:noFill/>
          <a:ln w="19050" cap="flat" cmpd="sng">
            <a:solidFill>
              <a:srgbClr val="013E7D"/>
            </a:solidFill>
            <a:prstDash val="solid"/>
            <a:miter lim="800000"/>
            <a:headEnd type="none" w="sm" len="sm"/>
            <a:tailEnd type="none" w="sm" len="sm"/>
          </a:ln>
        </p:spPr>
      </p:cxnSp>
      <p:cxnSp>
        <p:nvCxnSpPr>
          <p:cNvPr id="77" name="Google Shape;77;p32"/>
          <p:cNvCxnSpPr/>
          <p:nvPr/>
        </p:nvCxnSpPr>
        <p:spPr>
          <a:xfrm rot="10800000">
            <a:off x="0" y="1480601"/>
            <a:ext cx="500553" cy="0"/>
          </a:xfrm>
          <a:prstGeom prst="straightConnector1">
            <a:avLst/>
          </a:prstGeom>
          <a:noFill/>
          <a:ln w="19050" cap="flat" cmpd="sng">
            <a:solidFill>
              <a:srgbClr val="013E7D"/>
            </a:solidFill>
            <a:prstDash val="solid"/>
            <a:miter lim="800000"/>
            <a:headEnd type="none" w="sm" len="sm"/>
            <a:tailEnd type="none" w="sm" len="sm"/>
          </a:ln>
        </p:spPr>
      </p:cxnSp>
      <p:cxnSp>
        <p:nvCxnSpPr>
          <p:cNvPr id="78" name="Google Shape;78;p32"/>
          <p:cNvCxnSpPr/>
          <p:nvPr/>
        </p:nvCxnSpPr>
        <p:spPr>
          <a:xfrm>
            <a:off x="500553" y="-19056"/>
            <a:ext cx="0" cy="6561437"/>
          </a:xfrm>
          <a:prstGeom prst="straightConnector1">
            <a:avLst/>
          </a:prstGeom>
          <a:noFill/>
          <a:ln w="19050" cap="flat" cmpd="sng">
            <a:solidFill>
              <a:srgbClr val="013E7D"/>
            </a:solidFill>
            <a:prstDash val="solid"/>
            <a:miter lim="800000"/>
            <a:headEnd type="none" w="sm" len="sm"/>
            <a:tailEnd type="none" w="sm" len="sm"/>
          </a:ln>
        </p:spPr>
      </p:cxnSp>
      <p:cxnSp>
        <p:nvCxnSpPr>
          <p:cNvPr id="79" name="Google Shape;79;p32"/>
          <p:cNvCxnSpPr/>
          <p:nvPr/>
        </p:nvCxnSpPr>
        <p:spPr>
          <a:xfrm rot="10800000">
            <a:off x="0" y="942427"/>
            <a:ext cx="500553" cy="0"/>
          </a:xfrm>
          <a:prstGeom prst="straightConnector1">
            <a:avLst/>
          </a:prstGeom>
          <a:noFill/>
          <a:ln w="19050" cap="flat" cmpd="sng">
            <a:solidFill>
              <a:srgbClr val="013E7D"/>
            </a:solidFill>
            <a:prstDash val="solid"/>
            <a:miter lim="800000"/>
            <a:headEnd type="none" w="sm" len="sm"/>
            <a:tailEnd type="none" w="sm" len="sm"/>
          </a:ln>
        </p:spPr>
      </p:cxnSp>
      <p:sp>
        <p:nvSpPr>
          <p:cNvPr id="80" name="Google Shape;80;p32"/>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900"/>
              <a:buNone/>
              <a:defRPr sz="900" b="0">
                <a:solidFill>
                  <a:schemeClr val="lt1"/>
                </a:solidFill>
                <a:latin typeface="Open Sans Light"/>
                <a:ea typeface="Open Sans Light"/>
                <a:cs typeface="Open Sans Light"/>
                <a:sym typeface="Open Sans Light"/>
              </a:defRPr>
            </a:lvl1pPr>
            <a:lvl2pPr marL="914400" lvl="1"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Slide - Blue Bottom Bar">
  <p:cSld name="Logo Slide - Blue Bottom Bar">
    <p:spTree>
      <p:nvGrpSpPr>
        <p:cNvPr id="1" name="Shape 81"/>
        <p:cNvGrpSpPr/>
        <p:nvPr/>
      </p:nvGrpSpPr>
      <p:grpSpPr>
        <a:xfrm>
          <a:off x="0" y="0"/>
          <a:ext cx="0" cy="0"/>
          <a:chOff x="0" y="0"/>
          <a:chExt cx="0" cy="0"/>
        </a:xfrm>
      </p:grpSpPr>
      <p:pic>
        <p:nvPicPr>
          <p:cNvPr id="82" name="Google Shape;82;p33"/>
          <p:cNvPicPr preferRelativeResize="0"/>
          <p:nvPr/>
        </p:nvPicPr>
        <p:blipFill rotWithShape="1">
          <a:blip r:embed="rId2">
            <a:alphaModFix/>
          </a:blip>
          <a:srcRect/>
          <a:stretch/>
        </p:blipFill>
        <p:spPr>
          <a:xfrm>
            <a:off x="4165600" y="1521883"/>
            <a:ext cx="3860800" cy="30818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ogo Slide - Gold Corner">
  <p:cSld name="Logo Slide - Gold Corner">
    <p:spTree>
      <p:nvGrpSpPr>
        <p:cNvPr id="1" name="Shape 83"/>
        <p:cNvGrpSpPr/>
        <p:nvPr/>
      </p:nvGrpSpPr>
      <p:grpSpPr>
        <a:xfrm>
          <a:off x="0" y="0"/>
          <a:ext cx="0" cy="0"/>
          <a:chOff x="0" y="0"/>
          <a:chExt cx="0" cy="0"/>
        </a:xfrm>
      </p:grpSpPr>
      <p:sp>
        <p:nvSpPr>
          <p:cNvPr id="84" name="Google Shape;84;p34"/>
          <p:cNvSpPr/>
          <p:nvPr/>
        </p:nvSpPr>
        <p:spPr>
          <a:xfrm>
            <a:off x="0" y="6528110"/>
            <a:ext cx="9711559" cy="342144"/>
          </a:xfrm>
          <a:prstGeom prst="rect">
            <a:avLst/>
          </a:prstGeom>
          <a:solidFill>
            <a:srgbClr val="013E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34"/>
          <p:cNvSpPr/>
          <p:nvPr/>
        </p:nvSpPr>
        <p:spPr>
          <a:xfrm>
            <a:off x="9711559" y="4377559"/>
            <a:ext cx="2480441" cy="2480441"/>
          </a:xfrm>
          <a:prstGeom prst="rect">
            <a:avLst/>
          </a:prstGeom>
          <a:solidFill>
            <a:srgbClr val="FFC6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34"/>
          <p:cNvSpPr/>
          <p:nvPr/>
        </p:nvSpPr>
        <p:spPr>
          <a:xfrm>
            <a:off x="-1" y="0"/>
            <a:ext cx="11855879" cy="65158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7" name="Google Shape;87;p34"/>
          <p:cNvCxnSpPr/>
          <p:nvPr/>
        </p:nvCxnSpPr>
        <p:spPr>
          <a:xfrm>
            <a:off x="11868590" y="0"/>
            <a:ext cx="0" cy="4377559"/>
          </a:xfrm>
          <a:prstGeom prst="straightConnector1">
            <a:avLst/>
          </a:prstGeom>
          <a:noFill/>
          <a:ln w="19050" cap="flat" cmpd="sng">
            <a:solidFill>
              <a:srgbClr val="013E7D"/>
            </a:solidFill>
            <a:prstDash val="solid"/>
            <a:miter lim="800000"/>
            <a:headEnd type="none" w="sm" len="sm"/>
            <a:tailEnd type="none" w="sm" len="sm"/>
          </a:ln>
        </p:spPr>
      </p:cxnSp>
      <p:pic>
        <p:nvPicPr>
          <p:cNvPr id="88" name="Google Shape;88;p34"/>
          <p:cNvPicPr preferRelativeResize="0"/>
          <p:nvPr/>
        </p:nvPicPr>
        <p:blipFill rotWithShape="1">
          <a:blip r:embed="rId2">
            <a:alphaModFix/>
          </a:blip>
          <a:srcRect/>
          <a:stretch/>
        </p:blipFill>
        <p:spPr>
          <a:xfrm>
            <a:off x="4165600" y="1521883"/>
            <a:ext cx="3860800" cy="30818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owerPoint Section Photo Slide A">
  <p:cSld name="1_PowerPoint Section Photo Slide A">
    <p:spTree>
      <p:nvGrpSpPr>
        <p:cNvPr id="1" name="Shape 94"/>
        <p:cNvGrpSpPr/>
        <p:nvPr/>
      </p:nvGrpSpPr>
      <p:grpSpPr>
        <a:xfrm>
          <a:off x="0" y="0"/>
          <a:ext cx="0" cy="0"/>
          <a:chOff x="0" y="0"/>
          <a:chExt cx="0" cy="0"/>
        </a:xfrm>
      </p:grpSpPr>
      <p:sp>
        <p:nvSpPr>
          <p:cNvPr id="95" name="Google Shape;95;p36"/>
          <p:cNvSpPr/>
          <p:nvPr/>
        </p:nvSpPr>
        <p:spPr>
          <a:xfrm>
            <a:off x="0" y="0"/>
            <a:ext cx="11836400" cy="64897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36"/>
          <p:cNvSpPr>
            <a:spLocks noGrp="1"/>
          </p:cNvSpPr>
          <p:nvPr>
            <p:ph type="pic" idx="2"/>
          </p:nvPr>
        </p:nvSpPr>
        <p:spPr>
          <a:xfrm>
            <a:off x="0" y="0"/>
            <a:ext cx="11836400" cy="64897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owerPoint Section Photo Slide B">
  <p:cSld name="1_PowerPoint Section Photo Slide B">
    <p:spTree>
      <p:nvGrpSpPr>
        <p:cNvPr id="1" name="Shape 103"/>
        <p:cNvGrpSpPr/>
        <p:nvPr/>
      </p:nvGrpSpPr>
      <p:grpSpPr>
        <a:xfrm>
          <a:off x="0" y="0"/>
          <a:ext cx="0" cy="0"/>
          <a:chOff x="0" y="0"/>
          <a:chExt cx="0" cy="0"/>
        </a:xfrm>
      </p:grpSpPr>
      <p:sp>
        <p:nvSpPr>
          <p:cNvPr id="104" name="Google Shape;104;p38"/>
          <p:cNvSpPr/>
          <p:nvPr/>
        </p:nvSpPr>
        <p:spPr>
          <a:xfrm>
            <a:off x="342900" y="368300"/>
            <a:ext cx="11506200" cy="61341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38"/>
          <p:cNvSpPr>
            <a:spLocks noGrp="1"/>
          </p:cNvSpPr>
          <p:nvPr>
            <p:ph type="pic" idx="2"/>
          </p:nvPr>
        </p:nvSpPr>
        <p:spPr>
          <a:xfrm>
            <a:off x="342900" y="368300"/>
            <a:ext cx="11506200" cy="6134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Marquette Blue">
  <p:cSld name="Title and Content - Marquette Blue">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70D"/>
              </a:buClr>
              <a:buSzPts val="4000"/>
              <a:buFont typeface="Open Sans SemiBold"/>
              <a:buNone/>
              <a:defRPr sz="4000" b="0" i="0">
                <a:solidFill>
                  <a:srgbClr val="FFC70D"/>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70D"/>
              </a:buClr>
              <a:buSzPts val="2800"/>
              <a:buFont typeface="Open Sans Light"/>
              <a:buNone/>
              <a:defRPr>
                <a:solidFill>
                  <a:schemeClr val="lt1"/>
                </a:solidFill>
                <a:latin typeface="Open Sans Light"/>
                <a:ea typeface="Open Sans Light"/>
                <a:cs typeface="Open Sans Light"/>
                <a:sym typeface="Open Sans Light"/>
              </a:defRPr>
            </a:lvl1pPr>
            <a:lvl2pPr marL="914400" lvl="1" indent="-381000" algn="l">
              <a:lnSpc>
                <a:spcPct val="90000"/>
              </a:lnSpc>
              <a:spcBef>
                <a:spcPts val="500"/>
              </a:spcBef>
              <a:spcAft>
                <a:spcPts val="0"/>
              </a:spcAft>
              <a:buClr>
                <a:srgbClr val="FFC70D"/>
              </a:buClr>
              <a:buSzPts val="2400"/>
              <a:buFont typeface="Noto Sans Symbols"/>
              <a:buChar char="▪"/>
              <a:defRPr>
                <a:solidFill>
                  <a:schemeClr val="lt1"/>
                </a:solidFill>
                <a:latin typeface="Open Sans Light"/>
                <a:ea typeface="Open Sans Light"/>
                <a:cs typeface="Open Sans Light"/>
                <a:sym typeface="Open Sans Light"/>
              </a:defRPr>
            </a:lvl2pPr>
            <a:lvl3pPr marL="1371600" lvl="2" indent="-355600" algn="l">
              <a:lnSpc>
                <a:spcPct val="90000"/>
              </a:lnSpc>
              <a:spcBef>
                <a:spcPts val="500"/>
              </a:spcBef>
              <a:spcAft>
                <a:spcPts val="0"/>
              </a:spcAft>
              <a:buClr>
                <a:srgbClr val="FFC70D"/>
              </a:buClr>
              <a:buSzPts val="2000"/>
              <a:buFont typeface="Noto Sans Symbols"/>
              <a:buChar char="▪"/>
              <a:defRPr>
                <a:solidFill>
                  <a:schemeClr val="lt1"/>
                </a:solidFill>
                <a:latin typeface="Open Sans Light"/>
                <a:ea typeface="Open Sans Light"/>
                <a:cs typeface="Open Sans Light"/>
                <a:sym typeface="Open Sans Light"/>
              </a:defRPr>
            </a:lvl3pPr>
            <a:lvl4pPr marL="1828800" lvl="3" indent="-342900" algn="l">
              <a:lnSpc>
                <a:spcPct val="90000"/>
              </a:lnSpc>
              <a:spcBef>
                <a:spcPts val="500"/>
              </a:spcBef>
              <a:spcAft>
                <a:spcPts val="0"/>
              </a:spcAft>
              <a:buClr>
                <a:srgbClr val="FFC70D"/>
              </a:buClr>
              <a:buSzPts val="1800"/>
              <a:buFont typeface="Noto Sans Symbols"/>
              <a:buChar char="▪"/>
              <a:defRPr>
                <a:solidFill>
                  <a:schemeClr val="lt1"/>
                </a:solidFill>
                <a:latin typeface="Open Sans Light"/>
                <a:ea typeface="Open Sans Light"/>
                <a:cs typeface="Open Sans Light"/>
                <a:sym typeface="Open Sans Light"/>
              </a:defRPr>
            </a:lvl4pPr>
            <a:lvl5pPr marL="2286000" lvl="4" indent="-342900" algn="l">
              <a:lnSpc>
                <a:spcPct val="90000"/>
              </a:lnSpc>
              <a:spcBef>
                <a:spcPts val="500"/>
              </a:spcBef>
              <a:spcAft>
                <a:spcPts val="0"/>
              </a:spcAft>
              <a:buClr>
                <a:srgbClr val="FFC70D"/>
              </a:buClr>
              <a:buSzPts val="1800"/>
              <a:buFont typeface="Noto Sans Symbols"/>
              <a:buChar char="▪"/>
              <a:defRPr>
                <a:solidFill>
                  <a:schemeClr val="lt1"/>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03E7D"/>
              </a:buClr>
              <a:buSzPts val="900"/>
              <a:buNone/>
              <a:defRPr sz="900" b="1" i="0">
                <a:solidFill>
                  <a:srgbClr val="003E7D"/>
                </a:solidFill>
                <a:latin typeface="Open Sans SemiBold"/>
                <a:ea typeface="Open Sans SemiBold"/>
                <a:cs typeface="Open Sans SemiBold"/>
                <a:sym typeface="Open Sans SemiBold"/>
              </a:defRPr>
            </a:lvl1pPr>
            <a:lvl2pPr marL="914400" lvl="1"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 Tower Center">
  <p:cSld name="Title and Content - Tower Center">
    <p:spTree>
      <p:nvGrpSpPr>
        <p:cNvPr id="1" name="Shape 28"/>
        <p:cNvGrpSpPr/>
        <p:nvPr/>
      </p:nvGrpSpPr>
      <p:grpSpPr>
        <a:xfrm>
          <a:off x="0" y="0"/>
          <a:ext cx="0" cy="0"/>
          <a:chOff x="0" y="0"/>
          <a:chExt cx="0" cy="0"/>
        </a:xfrm>
      </p:grpSpPr>
      <p:pic>
        <p:nvPicPr>
          <p:cNvPr id="29" name="Google Shape;29;p23" descr="A picture containing outdoor, building, church, place of worship&#10;&#10;Description automatically generated"/>
          <p:cNvPicPr preferRelativeResize="0"/>
          <p:nvPr/>
        </p:nvPicPr>
        <p:blipFill rotWithShape="1">
          <a:blip r:embed="rId2">
            <a:alphaModFix amt="13000"/>
          </a:blip>
          <a:srcRect/>
          <a:stretch/>
        </p:blipFill>
        <p:spPr>
          <a:xfrm>
            <a:off x="3428130" y="0"/>
            <a:ext cx="4978400" cy="6489700"/>
          </a:xfrm>
          <a:prstGeom prst="rect">
            <a:avLst/>
          </a:prstGeom>
          <a:noFill/>
          <a:ln>
            <a:noFill/>
          </a:ln>
        </p:spPr>
      </p:pic>
      <p:sp>
        <p:nvSpPr>
          <p:cNvPr id="30" name="Google Shape;30;p23"/>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70D"/>
              </a:buClr>
              <a:buSzPts val="4000"/>
              <a:buFont typeface="Open Sans SemiBold"/>
              <a:buNone/>
              <a:defRPr sz="4000" b="0" i="0">
                <a:solidFill>
                  <a:srgbClr val="FFC70D"/>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70D"/>
              </a:buClr>
              <a:buSzPts val="2800"/>
              <a:buFont typeface="Open Sans Light"/>
              <a:buNone/>
              <a:defRPr b="0" i="0">
                <a:solidFill>
                  <a:schemeClr val="lt1"/>
                </a:solidFill>
                <a:latin typeface="Open Sans Light"/>
                <a:ea typeface="Open Sans Light"/>
                <a:cs typeface="Open Sans Light"/>
                <a:sym typeface="Open Sans Light"/>
              </a:defRPr>
            </a:lvl1pPr>
            <a:lvl2pPr marL="914400" lvl="1" indent="-381000" algn="l">
              <a:lnSpc>
                <a:spcPct val="90000"/>
              </a:lnSpc>
              <a:spcBef>
                <a:spcPts val="500"/>
              </a:spcBef>
              <a:spcAft>
                <a:spcPts val="0"/>
              </a:spcAft>
              <a:buClr>
                <a:srgbClr val="FFC70D"/>
              </a:buClr>
              <a:buSzPts val="2400"/>
              <a:buFont typeface="Noto Sans Symbols"/>
              <a:buChar char="▪"/>
              <a:defRPr b="0" i="0">
                <a:solidFill>
                  <a:schemeClr val="lt1"/>
                </a:solidFill>
                <a:latin typeface="Open Sans Light"/>
                <a:ea typeface="Open Sans Light"/>
                <a:cs typeface="Open Sans Light"/>
                <a:sym typeface="Open Sans Light"/>
              </a:defRPr>
            </a:lvl2pPr>
            <a:lvl3pPr marL="1371600" lvl="2" indent="-355600" algn="l">
              <a:lnSpc>
                <a:spcPct val="90000"/>
              </a:lnSpc>
              <a:spcBef>
                <a:spcPts val="500"/>
              </a:spcBef>
              <a:spcAft>
                <a:spcPts val="0"/>
              </a:spcAft>
              <a:buClr>
                <a:srgbClr val="FFC70D"/>
              </a:buClr>
              <a:buSzPts val="2000"/>
              <a:buFont typeface="Noto Sans Symbols"/>
              <a:buChar char="▪"/>
              <a:defRPr b="0" i="0">
                <a:solidFill>
                  <a:schemeClr val="lt1"/>
                </a:solidFill>
                <a:latin typeface="Open Sans Light"/>
                <a:ea typeface="Open Sans Light"/>
                <a:cs typeface="Open Sans Light"/>
                <a:sym typeface="Open Sans Light"/>
              </a:defRPr>
            </a:lvl3pPr>
            <a:lvl4pPr marL="1828800" lvl="3" indent="-342900" algn="l">
              <a:lnSpc>
                <a:spcPct val="90000"/>
              </a:lnSpc>
              <a:spcBef>
                <a:spcPts val="500"/>
              </a:spcBef>
              <a:spcAft>
                <a:spcPts val="0"/>
              </a:spcAft>
              <a:buClr>
                <a:srgbClr val="FFC70D"/>
              </a:buClr>
              <a:buSzPts val="1800"/>
              <a:buFont typeface="Noto Sans Symbols"/>
              <a:buChar char="▪"/>
              <a:defRPr b="0" i="0">
                <a:solidFill>
                  <a:schemeClr val="lt1"/>
                </a:solidFill>
                <a:latin typeface="Open Sans Light"/>
                <a:ea typeface="Open Sans Light"/>
                <a:cs typeface="Open Sans Light"/>
                <a:sym typeface="Open Sans Light"/>
              </a:defRPr>
            </a:lvl4pPr>
            <a:lvl5pPr marL="2286000" lvl="4" indent="-342900" algn="l">
              <a:lnSpc>
                <a:spcPct val="90000"/>
              </a:lnSpc>
              <a:spcBef>
                <a:spcPts val="500"/>
              </a:spcBef>
              <a:spcAft>
                <a:spcPts val="0"/>
              </a:spcAft>
              <a:buClr>
                <a:srgbClr val="FFC70D"/>
              </a:buClr>
              <a:buSzPts val="1800"/>
              <a:buFont typeface="Noto Sans Symbols"/>
              <a:buChar char="▪"/>
              <a:defRPr b="0" i="0">
                <a:solidFill>
                  <a:schemeClr val="lt1"/>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03E7D"/>
              </a:buClr>
              <a:buSzPts val="900"/>
              <a:buNone/>
              <a:defRPr sz="900" b="1" i="0">
                <a:solidFill>
                  <a:srgbClr val="003E7D"/>
                </a:solidFill>
                <a:latin typeface="Open Sans SemiBold"/>
                <a:ea typeface="Open Sans SemiBold"/>
                <a:cs typeface="Open Sans SemiBold"/>
                <a:sym typeface="Open Sans SemiBold"/>
              </a:defRPr>
            </a:lvl1pPr>
            <a:lvl2pPr marL="914400" lvl="1"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Tower Center">
  <p:cSld name="Title Slide - Tower Center">
    <p:spTree>
      <p:nvGrpSpPr>
        <p:cNvPr id="1" name="Shape 33"/>
        <p:cNvGrpSpPr/>
        <p:nvPr/>
      </p:nvGrpSpPr>
      <p:grpSpPr>
        <a:xfrm>
          <a:off x="0" y="0"/>
          <a:ext cx="0" cy="0"/>
          <a:chOff x="0" y="0"/>
          <a:chExt cx="0" cy="0"/>
        </a:xfrm>
      </p:grpSpPr>
      <p:pic>
        <p:nvPicPr>
          <p:cNvPr id="34" name="Google Shape;34;p26" descr="A picture containing outdoor, building, church, place of worship&#10;&#10;Description automatically generated"/>
          <p:cNvPicPr preferRelativeResize="0"/>
          <p:nvPr/>
        </p:nvPicPr>
        <p:blipFill rotWithShape="1">
          <a:blip r:embed="rId2">
            <a:alphaModFix amt="13000"/>
          </a:blip>
          <a:srcRect/>
          <a:stretch/>
        </p:blipFill>
        <p:spPr>
          <a:xfrm>
            <a:off x="3428130" y="0"/>
            <a:ext cx="4978400" cy="6489700"/>
          </a:xfrm>
          <a:prstGeom prst="rect">
            <a:avLst/>
          </a:prstGeom>
          <a:noFill/>
          <a:ln>
            <a:noFill/>
          </a:ln>
        </p:spPr>
      </p:pic>
      <p:sp>
        <p:nvSpPr>
          <p:cNvPr id="35" name="Google Shape;35;p26"/>
          <p:cNvSpPr/>
          <p:nvPr/>
        </p:nvSpPr>
        <p:spPr>
          <a:xfrm>
            <a:off x="9711559" y="4382814"/>
            <a:ext cx="2123089" cy="21230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 name="Google Shape;36;p26"/>
          <p:cNvPicPr preferRelativeResize="0"/>
          <p:nvPr/>
        </p:nvPicPr>
        <p:blipFill rotWithShape="1">
          <a:blip r:embed="rId3">
            <a:alphaModFix/>
          </a:blip>
          <a:srcRect/>
          <a:stretch/>
        </p:blipFill>
        <p:spPr>
          <a:xfrm>
            <a:off x="9888599" y="4746065"/>
            <a:ext cx="1769008" cy="1396585"/>
          </a:xfrm>
          <a:prstGeom prst="rect">
            <a:avLst/>
          </a:prstGeom>
          <a:noFill/>
          <a:ln>
            <a:noFill/>
          </a:ln>
        </p:spPr>
      </p:pic>
      <p:sp>
        <p:nvSpPr>
          <p:cNvPr id="37" name="Google Shape;37;p26"/>
          <p:cNvSpPr txBox="1">
            <a:spLocks noGrp="1"/>
          </p:cNvSpPr>
          <p:nvPr>
            <p:ph type="ctrTitle"/>
          </p:nvPr>
        </p:nvSpPr>
        <p:spPr>
          <a:xfrm>
            <a:off x="516826" y="-1"/>
            <a:ext cx="11168726" cy="18103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Open Sans SemiBold"/>
              <a:buNone/>
              <a:defRPr sz="4400" b="1" i="0">
                <a:solidFill>
                  <a:schemeClr val="lt1"/>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6"/>
          <p:cNvSpPr txBox="1">
            <a:spLocks noGrp="1"/>
          </p:cNvSpPr>
          <p:nvPr>
            <p:ph type="subTitle" idx="1"/>
          </p:nvPr>
        </p:nvSpPr>
        <p:spPr>
          <a:xfrm>
            <a:off x="516824" y="1842814"/>
            <a:ext cx="1116872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FC70D"/>
              </a:buClr>
              <a:buSzPts val="2400"/>
              <a:buNone/>
              <a:defRPr sz="2400" b="1" i="0">
                <a:solidFill>
                  <a:srgbClr val="FFC70D"/>
                </a:solidFill>
                <a:latin typeface="Open Sans SemiBold"/>
                <a:ea typeface="Open Sans SemiBold"/>
                <a:cs typeface="Open Sans SemiBold"/>
                <a:sym typeface="Open Sans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Marquette Blue" type="title">
  <p:cSld name="TITLE">
    <p:spTree>
      <p:nvGrpSpPr>
        <p:cNvPr id="1" name="Shape 39"/>
        <p:cNvGrpSpPr/>
        <p:nvPr/>
      </p:nvGrpSpPr>
      <p:grpSpPr>
        <a:xfrm>
          <a:off x="0" y="0"/>
          <a:ext cx="0" cy="0"/>
          <a:chOff x="0" y="0"/>
          <a:chExt cx="0" cy="0"/>
        </a:xfrm>
      </p:grpSpPr>
      <p:sp>
        <p:nvSpPr>
          <p:cNvPr id="40" name="Google Shape;40;p27"/>
          <p:cNvSpPr txBox="1">
            <a:spLocks noGrp="1"/>
          </p:cNvSpPr>
          <p:nvPr>
            <p:ph type="ctrTitle"/>
          </p:nvPr>
        </p:nvSpPr>
        <p:spPr>
          <a:xfrm>
            <a:off x="516826" y="-1"/>
            <a:ext cx="11168726" cy="18103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Open Sans SemiBold"/>
              <a:buNone/>
              <a:defRPr sz="4400" b="0" i="0">
                <a:solidFill>
                  <a:schemeClr val="lt1"/>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7"/>
          <p:cNvSpPr txBox="1">
            <a:spLocks noGrp="1"/>
          </p:cNvSpPr>
          <p:nvPr>
            <p:ph type="subTitle" idx="1"/>
          </p:nvPr>
        </p:nvSpPr>
        <p:spPr>
          <a:xfrm>
            <a:off x="516824" y="1842814"/>
            <a:ext cx="1116872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FC70D"/>
              </a:buClr>
              <a:buSzPts val="2400"/>
              <a:buNone/>
              <a:defRPr sz="2400" b="1" i="0">
                <a:solidFill>
                  <a:srgbClr val="FFC70D"/>
                </a:solidFill>
                <a:latin typeface="Open Sans SemiBold"/>
                <a:ea typeface="Open Sans SemiBold"/>
                <a:cs typeface="Open Sans SemiBold"/>
                <a:sym typeface="Open Sans Semi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27"/>
          <p:cNvSpPr/>
          <p:nvPr/>
        </p:nvSpPr>
        <p:spPr>
          <a:xfrm>
            <a:off x="9711559" y="4382814"/>
            <a:ext cx="2123089" cy="21230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 name="Google Shape;43;p27"/>
          <p:cNvPicPr preferRelativeResize="0"/>
          <p:nvPr/>
        </p:nvPicPr>
        <p:blipFill rotWithShape="1">
          <a:blip r:embed="rId2">
            <a:alphaModFix/>
          </a:blip>
          <a:srcRect/>
          <a:stretch/>
        </p:blipFill>
        <p:spPr>
          <a:xfrm>
            <a:off x="9888599" y="4746065"/>
            <a:ext cx="1769008" cy="13965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 Tower Left">
  <p:cSld name="Title and Content - Tower Left">
    <p:spTree>
      <p:nvGrpSpPr>
        <p:cNvPr id="1" name="Shape 44"/>
        <p:cNvGrpSpPr/>
        <p:nvPr/>
      </p:nvGrpSpPr>
      <p:grpSpPr>
        <a:xfrm>
          <a:off x="0" y="0"/>
          <a:ext cx="0" cy="0"/>
          <a:chOff x="0" y="0"/>
          <a:chExt cx="0" cy="0"/>
        </a:xfrm>
      </p:grpSpPr>
      <p:pic>
        <p:nvPicPr>
          <p:cNvPr id="45" name="Google Shape;45;p28" descr="A picture containing outdoor, building, church, place of worship&#10;&#10;Description automatically generated"/>
          <p:cNvPicPr preferRelativeResize="0"/>
          <p:nvPr/>
        </p:nvPicPr>
        <p:blipFill rotWithShape="1">
          <a:blip r:embed="rId2">
            <a:alphaModFix amt="13000"/>
          </a:blip>
          <a:srcRect/>
          <a:stretch/>
        </p:blipFill>
        <p:spPr>
          <a:xfrm>
            <a:off x="407837" y="0"/>
            <a:ext cx="4978400" cy="6489700"/>
          </a:xfrm>
          <a:prstGeom prst="rect">
            <a:avLst/>
          </a:prstGeom>
          <a:noFill/>
          <a:ln>
            <a:noFill/>
          </a:ln>
        </p:spPr>
      </p:pic>
      <p:sp>
        <p:nvSpPr>
          <p:cNvPr id="46" name="Google Shape;46;p28"/>
          <p:cNvSpPr txBox="1">
            <a:spLocks noGrp="1"/>
          </p:cNvSpPr>
          <p:nvPr>
            <p:ph type="title"/>
          </p:nvPr>
        </p:nvSpPr>
        <p:spPr>
          <a:xfrm>
            <a:off x="5313402" y="613600"/>
            <a:ext cx="6040398"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C70D"/>
              </a:buClr>
              <a:buSzPts val="4000"/>
              <a:buFont typeface="Open Sans SemiBold"/>
              <a:buNone/>
              <a:defRPr sz="4000" b="0" i="0">
                <a:solidFill>
                  <a:srgbClr val="FFC70D"/>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8"/>
          <p:cNvSpPr txBox="1">
            <a:spLocks noGrp="1"/>
          </p:cNvSpPr>
          <p:nvPr>
            <p:ph type="body" idx="1"/>
          </p:nvPr>
        </p:nvSpPr>
        <p:spPr>
          <a:xfrm>
            <a:off x="5313402" y="2074100"/>
            <a:ext cx="6040398"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C70D"/>
              </a:buClr>
              <a:buSzPts val="2800"/>
              <a:buFont typeface="Open Sans Light"/>
              <a:buNone/>
              <a:defRPr b="0" i="0">
                <a:solidFill>
                  <a:schemeClr val="lt1"/>
                </a:solidFill>
                <a:latin typeface="Open Sans Light"/>
                <a:ea typeface="Open Sans Light"/>
                <a:cs typeface="Open Sans Light"/>
                <a:sym typeface="Open Sans Light"/>
              </a:defRPr>
            </a:lvl1pPr>
            <a:lvl2pPr marL="914400" lvl="1" indent="-381000" algn="l">
              <a:lnSpc>
                <a:spcPct val="90000"/>
              </a:lnSpc>
              <a:spcBef>
                <a:spcPts val="500"/>
              </a:spcBef>
              <a:spcAft>
                <a:spcPts val="0"/>
              </a:spcAft>
              <a:buClr>
                <a:srgbClr val="FFC70D"/>
              </a:buClr>
              <a:buSzPts val="2400"/>
              <a:buFont typeface="Noto Sans Symbols"/>
              <a:buChar char="▪"/>
              <a:defRPr b="0" i="0">
                <a:solidFill>
                  <a:schemeClr val="lt1"/>
                </a:solidFill>
                <a:latin typeface="Open Sans Light"/>
                <a:ea typeface="Open Sans Light"/>
                <a:cs typeface="Open Sans Light"/>
                <a:sym typeface="Open Sans Light"/>
              </a:defRPr>
            </a:lvl2pPr>
            <a:lvl3pPr marL="1371600" lvl="2" indent="-355600" algn="l">
              <a:lnSpc>
                <a:spcPct val="90000"/>
              </a:lnSpc>
              <a:spcBef>
                <a:spcPts val="500"/>
              </a:spcBef>
              <a:spcAft>
                <a:spcPts val="0"/>
              </a:spcAft>
              <a:buClr>
                <a:srgbClr val="FFC70D"/>
              </a:buClr>
              <a:buSzPts val="2000"/>
              <a:buFont typeface="Noto Sans Symbols"/>
              <a:buChar char="▪"/>
              <a:defRPr b="0" i="0">
                <a:solidFill>
                  <a:schemeClr val="lt1"/>
                </a:solidFill>
                <a:latin typeface="Open Sans Light"/>
                <a:ea typeface="Open Sans Light"/>
                <a:cs typeface="Open Sans Light"/>
                <a:sym typeface="Open Sans Light"/>
              </a:defRPr>
            </a:lvl3pPr>
            <a:lvl4pPr marL="1828800" lvl="3" indent="-342900" algn="l">
              <a:lnSpc>
                <a:spcPct val="90000"/>
              </a:lnSpc>
              <a:spcBef>
                <a:spcPts val="500"/>
              </a:spcBef>
              <a:spcAft>
                <a:spcPts val="0"/>
              </a:spcAft>
              <a:buClr>
                <a:srgbClr val="FFC70D"/>
              </a:buClr>
              <a:buSzPts val="1800"/>
              <a:buFont typeface="Noto Sans Symbols"/>
              <a:buChar char="▪"/>
              <a:defRPr b="0" i="0">
                <a:solidFill>
                  <a:schemeClr val="lt1"/>
                </a:solidFill>
                <a:latin typeface="Open Sans Light"/>
                <a:ea typeface="Open Sans Light"/>
                <a:cs typeface="Open Sans Light"/>
                <a:sym typeface="Open Sans Light"/>
              </a:defRPr>
            </a:lvl4pPr>
            <a:lvl5pPr marL="2286000" lvl="4" indent="-342900" algn="l">
              <a:lnSpc>
                <a:spcPct val="90000"/>
              </a:lnSpc>
              <a:spcBef>
                <a:spcPts val="500"/>
              </a:spcBef>
              <a:spcAft>
                <a:spcPts val="0"/>
              </a:spcAft>
              <a:buClr>
                <a:srgbClr val="FFC70D"/>
              </a:buClr>
              <a:buSzPts val="1800"/>
              <a:buFont typeface="Noto Sans Symbols"/>
              <a:buChar char="▪"/>
              <a:defRPr b="0" i="0">
                <a:solidFill>
                  <a:schemeClr val="lt1"/>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8"/>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03E7D"/>
              </a:buClr>
              <a:buSzPts val="900"/>
              <a:buNone/>
              <a:defRPr sz="900" b="1" i="0">
                <a:solidFill>
                  <a:srgbClr val="003E7D"/>
                </a:solidFill>
                <a:latin typeface="Open Sans SemiBold"/>
                <a:ea typeface="Open Sans SemiBold"/>
                <a:cs typeface="Open Sans SemiBold"/>
                <a:sym typeface="Open Sans SemiBold"/>
              </a:defRPr>
            </a:lvl1pPr>
            <a:lvl2pPr marL="914400" lvl="1"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Clr>
                <a:srgbClr val="003E7D"/>
              </a:buClr>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go Slide - Marquette Blue">
  <p:cSld name="Logo Slide - Marquette Blue">
    <p:spTree>
      <p:nvGrpSpPr>
        <p:cNvPr id="1" name="Shape 49"/>
        <p:cNvGrpSpPr/>
        <p:nvPr/>
      </p:nvGrpSpPr>
      <p:grpSpPr>
        <a:xfrm>
          <a:off x="0" y="0"/>
          <a:ext cx="0" cy="0"/>
          <a:chOff x="0" y="0"/>
          <a:chExt cx="0" cy="0"/>
        </a:xfrm>
      </p:grpSpPr>
      <p:pic>
        <p:nvPicPr>
          <p:cNvPr id="50" name="Google Shape;50;p29"/>
          <p:cNvPicPr preferRelativeResize="0"/>
          <p:nvPr/>
        </p:nvPicPr>
        <p:blipFill rotWithShape="1">
          <a:blip r:embed="rId2">
            <a:alphaModFix/>
          </a:blip>
          <a:srcRect/>
          <a:stretch/>
        </p:blipFill>
        <p:spPr>
          <a:xfrm>
            <a:off x="4165600" y="1521883"/>
            <a:ext cx="3860800" cy="308186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 Gold Corner">
  <p:cSld name="Title and Content - Gold Corner">
    <p:spTree>
      <p:nvGrpSpPr>
        <p:cNvPr id="1" name="Shape 55"/>
        <p:cNvGrpSpPr/>
        <p:nvPr/>
      </p:nvGrpSpPr>
      <p:grpSpPr>
        <a:xfrm>
          <a:off x="0" y="0"/>
          <a:ext cx="0" cy="0"/>
          <a:chOff x="0" y="0"/>
          <a:chExt cx="0" cy="0"/>
        </a:xfrm>
      </p:grpSpPr>
      <p:sp>
        <p:nvSpPr>
          <p:cNvPr id="56" name="Google Shape;56;p25"/>
          <p:cNvSpPr/>
          <p:nvPr/>
        </p:nvSpPr>
        <p:spPr>
          <a:xfrm>
            <a:off x="0" y="6528110"/>
            <a:ext cx="9711559" cy="342144"/>
          </a:xfrm>
          <a:prstGeom prst="rect">
            <a:avLst/>
          </a:prstGeom>
          <a:solidFill>
            <a:srgbClr val="013E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25"/>
          <p:cNvSpPr/>
          <p:nvPr/>
        </p:nvSpPr>
        <p:spPr>
          <a:xfrm>
            <a:off x="9711559" y="4377559"/>
            <a:ext cx="2480441" cy="2480441"/>
          </a:xfrm>
          <a:prstGeom prst="rect">
            <a:avLst/>
          </a:prstGeom>
          <a:solidFill>
            <a:srgbClr val="FFC6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25"/>
          <p:cNvSpPr/>
          <p:nvPr/>
        </p:nvSpPr>
        <p:spPr>
          <a:xfrm>
            <a:off x="-1" y="0"/>
            <a:ext cx="11855879" cy="65158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59" name="Google Shape;59;p25"/>
          <p:cNvCxnSpPr/>
          <p:nvPr/>
        </p:nvCxnSpPr>
        <p:spPr>
          <a:xfrm>
            <a:off x="11868590" y="0"/>
            <a:ext cx="0" cy="4377559"/>
          </a:xfrm>
          <a:prstGeom prst="straightConnector1">
            <a:avLst/>
          </a:prstGeom>
          <a:noFill/>
          <a:ln w="19050" cap="flat" cmpd="sng">
            <a:solidFill>
              <a:srgbClr val="013E7D"/>
            </a:solidFill>
            <a:prstDash val="solid"/>
            <a:miter lim="800000"/>
            <a:headEnd type="none" w="sm" len="sm"/>
            <a:tailEnd type="none" w="sm" len="sm"/>
          </a:ln>
        </p:spPr>
      </p:cxnSp>
      <p:sp>
        <p:nvSpPr>
          <p:cNvPr id="60" name="Google Shape;60;p25"/>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E7D"/>
              </a:buClr>
              <a:buSzPts val="4000"/>
              <a:buFont typeface="Open Sans SemiBold"/>
              <a:buNone/>
              <a:defRPr b="0" i="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5"/>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5"/>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900"/>
              <a:buNone/>
              <a:defRPr sz="900" b="0">
                <a:solidFill>
                  <a:schemeClr val="lt1"/>
                </a:solidFill>
                <a:latin typeface="Open Sans Light"/>
                <a:ea typeface="Open Sans Light"/>
                <a:cs typeface="Open Sans Light"/>
                <a:sym typeface="Open Sans Light"/>
              </a:defRPr>
            </a:lvl1pPr>
            <a:lvl2pPr marL="914400" lvl="1"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 Blue Bottom Bar">
  <p:cSld name="Title and Content - Blue Bottom Bar">
    <p:spTree>
      <p:nvGrpSpPr>
        <p:cNvPr id="1" name="Shape 63"/>
        <p:cNvGrpSpPr/>
        <p:nvPr/>
      </p:nvGrpSpPr>
      <p:grpSpPr>
        <a:xfrm>
          <a:off x="0" y="0"/>
          <a:ext cx="0" cy="0"/>
          <a:chOff x="0" y="0"/>
          <a:chExt cx="0" cy="0"/>
        </a:xfrm>
      </p:grpSpPr>
      <p:sp>
        <p:nvSpPr>
          <p:cNvPr id="64" name="Google Shape;64;p30"/>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E7D"/>
              </a:buClr>
              <a:buSzPts val="4000"/>
              <a:buFont typeface="Open Sans SemiBold"/>
              <a:buNone/>
              <a:defRPr b="0" i="0">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0"/>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0"/>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900"/>
              <a:buNone/>
              <a:defRPr sz="900" b="0">
                <a:solidFill>
                  <a:schemeClr val="lt1"/>
                </a:solidFill>
                <a:latin typeface="Open Sans Light"/>
                <a:ea typeface="Open Sans Light"/>
                <a:cs typeface="Open Sans Light"/>
                <a:sym typeface="Open Sans Light"/>
              </a:defRPr>
            </a:lvl1pPr>
            <a:lvl2pPr marL="914400" lvl="1"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2pPr>
            <a:lvl3pPr marL="1371600" lvl="2"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3pPr>
            <a:lvl4pPr marL="1828800" lvl="3"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4pPr>
            <a:lvl5pPr marL="2286000" lvl="4" indent="-285750" algn="l">
              <a:lnSpc>
                <a:spcPct val="90000"/>
              </a:lnSpc>
              <a:spcBef>
                <a:spcPts val="500"/>
              </a:spcBef>
              <a:spcAft>
                <a:spcPts val="0"/>
              </a:spcAft>
              <a:buSzPts val="900"/>
              <a:buChar char="▪"/>
              <a:defRPr sz="900">
                <a:solidFill>
                  <a:srgbClr val="003E7D"/>
                </a:solidFill>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20"/>
          <p:cNvSpPr/>
          <p:nvPr/>
        </p:nvSpPr>
        <p:spPr>
          <a:xfrm>
            <a:off x="9711559" y="4377559"/>
            <a:ext cx="2480441" cy="2480441"/>
          </a:xfrm>
          <a:prstGeom prst="rect">
            <a:avLst/>
          </a:prstGeom>
          <a:solidFill>
            <a:srgbClr val="FFC6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20"/>
          <p:cNvSpPr/>
          <p:nvPr/>
        </p:nvSpPr>
        <p:spPr>
          <a:xfrm>
            <a:off x="0" y="0"/>
            <a:ext cx="11834648" cy="6505903"/>
          </a:xfrm>
          <a:prstGeom prst="rect">
            <a:avLst/>
          </a:prstGeom>
          <a:solidFill>
            <a:srgbClr val="013E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dt" idx="10"/>
          </p:nvPr>
        </p:nvSpPr>
        <p:spPr>
          <a:xfrm>
            <a:off x="744921" y="651275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E7D"/>
              </a:buClr>
              <a:buSzPts val="4000"/>
              <a:buFont typeface="Open Sans SemiBold"/>
              <a:buNone/>
              <a:defRPr sz="4000" b="0" i="0" u="none" strike="noStrike" cap="none">
                <a:solidFill>
                  <a:srgbClr val="003E7D"/>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3E7D"/>
              </a:buClr>
              <a:buSzPts val="2800"/>
              <a:buFont typeface="Noto Sans Symbols"/>
              <a:buNone/>
              <a:defRPr sz="28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rgbClr val="003E7D"/>
              </a:buClr>
              <a:buSzPts val="2400"/>
              <a:buFont typeface="Noto Sans Symbols"/>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rgbClr val="003E7D"/>
              </a:buClr>
              <a:buSzPts val="2000"/>
              <a:buFont typeface="Noto Sans Symbols"/>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rgbClr val="003E7D"/>
              </a:buClr>
              <a:buSzPts val="1800"/>
              <a:buFont typeface="Noto Sans Symbols"/>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rgbClr val="003E7D"/>
              </a:buClr>
              <a:buSzPts val="1800"/>
              <a:buFont typeface="Noto Sans Symbols"/>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24"/>
          <p:cNvSpPr/>
          <p:nvPr/>
        </p:nvSpPr>
        <p:spPr>
          <a:xfrm>
            <a:off x="0" y="6515857"/>
            <a:ext cx="12192000" cy="342144"/>
          </a:xfrm>
          <a:prstGeom prst="rect">
            <a:avLst/>
          </a:prstGeom>
          <a:solidFill>
            <a:srgbClr val="013E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35"/>
          <p:cNvSpPr/>
          <p:nvPr/>
        </p:nvSpPr>
        <p:spPr>
          <a:xfrm>
            <a:off x="0" y="4377559"/>
            <a:ext cx="9711559" cy="2480441"/>
          </a:xfrm>
          <a:prstGeom prst="rect">
            <a:avLst/>
          </a:prstGeom>
          <a:solidFill>
            <a:srgbClr val="013E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35"/>
          <p:cNvSpPr/>
          <p:nvPr/>
        </p:nvSpPr>
        <p:spPr>
          <a:xfrm>
            <a:off x="9711559" y="4377559"/>
            <a:ext cx="2480441" cy="2480441"/>
          </a:xfrm>
          <a:prstGeom prst="rect">
            <a:avLst/>
          </a:prstGeom>
          <a:solidFill>
            <a:srgbClr val="FFC6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p35"/>
          <p:cNvSpPr/>
          <p:nvPr/>
        </p:nvSpPr>
        <p:spPr>
          <a:xfrm>
            <a:off x="0" y="0"/>
            <a:ext cx="11832609" cy="6495706"/>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37"/>
          <p:cNvSpPr/>
          <p:nvPr/>
        </p:nvSpPr>
        <p:spPr>
          <a:xfrm>
            <a:off x="3" y="0"/>
            <a:ext cx="1219199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37"/>
          <p:cNvSpPr/>
          <p:nvPr/>
        </p:nvSpPr>
        <p:spPr>
          <a:xfrm>
            <a:off x="0" y="0"/>
            <a:ext cx="1842448" cy="1842448"/>
          </a:xfrm>
          <a:prstGeom prst="rect">
            <a:avLst/>
          </a:prstGeom>
          <a:solidFill>
            <a:srgbClr val="013E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37"/>
          <p:cNvSpPr/>
          <p:nvPr/>
        </p:nvSpPr>
        <p:spPr>
          <a:xfrm>
            <a:off x="9711559" y="4377559"/>
            <a:ext cx="2480441" cy="2480441"/>
          </a:xfrm>
          <a:prstGeom prst="rect">
            <a:avLst/>
          </a:prstGeom>
          <a:solidFill>
            <a:srgbClr val="FFC6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37" descr="A picture containing tree, sky, outdoor, building&#10;&#10;Description automatically generated"/>
          <p:cNvPicPr preferRelativeResize="0"/>
          <p:nvPr/>
        </p:nvPicPr>
        <p:blipFill rotWithShape="1">
          <a:blip r:embed="rId3">
            <a:alphaModFix/>
          </a:blip>
          <a:srcRect/>
          <a:stretch/>
        </p:blipFill>
        <p:spPr>
          <a:xfrm>
            <a:off x="337429" y="367153"/>
            <a:ext cx="11507016" cy="6129181"/>
          </a:xfrm>
          <a:prstGeom prst="rect">
            <a:avLst/>
          </a:prstGeom>
          <a:noFill/>
          <a:ln>
            <a:noFill/>
          </a:ln>
        </p:spPr>
      </p:pic>
      <p:sp>
        <p:nvSpPr>
          <p:cNvPr id="102" name="Google Shape;102;p37"/>
          <p:cNvSpPr/>
          <p:nvPr/>
        </p:nvSpPr>
        <p:spPr>
          <a:xfrm>
            <a:off x="337429" y="367153"/>
            <a:ext cx="11507016" cy="6129181"/>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flo.health/" TargetMode="External"/><Relationship Id="rId13" Type="http://schemas.openxmlformats.org/officeDocument/2006/relationships/image" Target="../media/image6.png"/><Relationship Id="rId3" Type="http://schemas.openxmlformats.org/officeDocument/2006/relationships/hyperlink" Target="https://helloclue.com/about-clue" TargetMode="External"/><Relationship Id="rId7" Type="http://schemas.openxmlformats.org/officeDocument/2006/relationships/hyperlink" Target="https://readyourbody.com/" TargetMode="External"/><Relationship Id="rId12" Type="http://schemas.openxmlformats.org/officeDocument/2006/relationships/hyperlink" Target="https://www.precedenceresearch.com/femtech-market"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moengage.com/blog/digital-health-data-protection-on-engagement-platforms/" TargetMode="External"/><Relationship Id="rId11" Type="http://schemas.openxmlformats.org/officeDocument/2006/relationships/hyperlink" Target="https://pubmed.ncbi.nlm.nih.gov/36807364/" TargetMode="External"/><Relationship Id="rId5" Type="http://schemas.openxmlformats.org/officeDocument/2006/relationships/hyperlink" Target="https://startupiceland.com/2017/03/03/ida-tin-founder-profile-si2017/" TargetMode="External"/><Relationship Id="rId10" Type="http://schemas.openxmlformats.org/officeDocument/2006/relationships/hyperlink" Target="https://www.jotmi.org/index.php/GT/article/view/4586" TargetMode="External"/><Relationship Id="rId4" Type="http://schemas.openxmlformats.org/officeDocument/2006/relationships/hyperlink" Target="https://www.fledge.net/revolutionizing-femtech-meeting-with-ida-tin-2/" TargetMode="External"/><Relationship Id="rId9" Type="http://schemas.openxmlformats.org/officeDocument/2006/relationships/hyperlink" Target="https://www.oviahealth.com/blog/fertility-cycle-tracker/fertility-period-track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ctrTitle"/>
          </p:nvPr>
        </p:nvSpPr>
        <p:spPr>
          <a:xfrm>
            <a:off x="0" y="973844"/>
            <a:ext cx="11834700" cy="1810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Open Sans SemiBold"/>
              <a:buNone/>
            </a:pPr>
            <a:r>
              <a:rPr lang="en-US">
                <a:latin typeface="Open Sans SemiBold"/>
                <a:ea typeface="Open Sans SemiBold"/>
                <a:cs typeface="Open Sans SemiBold"/>
                <a:sym typeface="Open Sans SemiBold"/>
              </a:rPr>
              <a:t>Feminine Technology (FemTech) and Fertility Health Monitoring</a:t>
            </a:r>
            <a:endParaRPr/>
          </a:p>
        </p:txBody>
      </p:sp>
      <p:sp>
        <p:nvSpPr>
          <p:cNvPr id="111" name="Google Shape;111;p1"/>
          <p:cNvSpPr txBox="1">
            <a:spLocks noGrp="1"/>
          </p:cNvSpPr>
          <p:nvPr>
            <p:ph type="subTitle" idx="1"/>
          </p:nvPr>
        </p:nvSpPr>
        <p:spPr>
          <a:xfrm>
            <a:off x="0" y="3075834"/>
            <a:ext cx="11834648"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C70D"/>
              </a:buClr>
              <a:buSzPts val="2400"/>
              <a:buNone/>
            </a:pPr>
            <a:r>
              <a:rPr lang="en-US"/>
              <a:t>Presented by: Mary Schneider PhD, FNP, MMCP</a:t>
            </a:r>
            <a:endParaRPr/>
          </a:p>
          <a:p>
            <a:pPr marL="0" lvl="0" indent="0" algn="ctr" rtl="0">
              <a:lnSpc>
                <a:spcPct val="90000"/>
              </a:lnSpc>
              <a:spcBef>
                <a:spcPts val="0"/>
              </a:spcBef>
              <a:spcAft>
                <a:spcPts val="0"/>
              </a:spcAft>
              <a:buClr>
                <a:srgbClr val="FFC70D"/>
              </a:buClr>
              <a:buSzPts val="2400"/>
              <a:buNone/>
            </a:pPr>
            <a:endParaRPr/>
          </a:p>
          <a:p>
            <a:pPr marL="0" lvl="0" indent="0" algn="ctr" rtl="0">
              <a:lnSpc>
                <a:spcPct val="90000"/>
              </a:lnSpc>
              <a:spcBef>
                <a:spcPts val="0"/>
              </a:spcBef>
              <a:spcAft>
                <a:spcPts val="0"/>
              </a:spcAft>
              <a:buClr>
                <a:srgbClr val="FFC70D"/>
              </a:buClr>
              <a:buSzPts val="2400"/>
              <a:buNone/>
            </a:pPr>
            <a:r>
              <a:rPr lang="en-US"/>
              <a:t>BOLAND INSTITUTE FOR NATURAL FAMILY PLANNING</a:t>
            </a:r>
            <a:endParaRPr/>
          </a:p>
        </p:txBody>
      </p:sp>
      <p:pic>
        <p:nvPicPr>
          <p:cNvPr id="112" name="Google Shape;112;p1"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9"/>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dirty="0"/>
              <a:t>Categories of FemTech Fertility Systems</a:t>
            </a:r>
            <a:endParaRPr dirty="0"/>
          </a:p>
        </p:txBody>
      </p:sp>
      <p:sp>
        <p:nvSpPr>
          <p:cNvPr id="188" name="Google Shape;188;p9"/>
          <p:cNvSpPr txBox="1">
            <a:spLocks noGrp="1"/>
          </p:cNvSpPr>
          <p:nvPr>
            <p:ph type="body" idx="1"/>
          </p:nvPr>
        </p:nvSpPr>
        <p:spPr>
          <a:xfrm>
            <a:off x="732692" y="1744395"/>
            <a:ext cx="10515600" cy="3702300"/>
          </a:xfrm>
          <a:prstGeom prst="rect">
            <a:avLst/>
          </a:prstGeom>
          <a:noFill/>
          <a:ln>
            <a:noFill/>
          </a:ln>
        </p:spPr>
        <p:txBody>
          <a:bodyPr spcFirstLastPara="1" wrap="square" lIns="91425" tIns="45700" rIns="91425" bIns="45700" anchor="t" anchorCtr="0">
            <a:noAutofit/>
          </a:bodyPr>
          <a:lstStyle/>
          <a:p>
            <a:pPr marL="685800" lvl="1" indent="0" algn="l" rtl="0">
              <a:lnSpc>
                <a:spcPct val="90000"/>
              </a:lnSpc>
              <a:spcBef>
                <a:spcPts val="0"/>
              </a:spcBef>
              <a:spcAft>
                <a:spcPts val="0"/>
              </a:spcAft>
              <a:buSzPts val="3600"/>
              <a:buNone/>
            </a:pPr>
            <a:r>
              <a:rPr lang="en-US" sz="3600" dirty="0"/>
              <a:t>Urine hormone devices </a:t>
            </a:r>
            <a:endParaRPr dirty="0"/>
          </a:p>
          <a:p>
            <a:pPr marL="1600200" lvl="2" indent="-457200">
              <a:buSzPts val="3200"/>
            </a:pPr>
            <a:r>
              <a:rPr lang="en-US" sz="3200" dirty="0"/>
              <a:t>qualitative</a:t>
            </a:r>
            <a:endParaRPr sz="3200" dirty="0"/>
          </a:p>
          <a:p>
            <a:pPr marL="1600200" lvl="2" indent="-457200">
              <a:buSzPts val="3200"/>
            </a:pPr>
            <a:r>
              <a:rPr lang="en-US" sz="3200" dirty="0"/>
              <a:t>quantitative</a:t>
            </a:r>
            <a:endParaRPr sz="3200" dirty="0"/>
          </a:p>
          <a:p>
            <a:pPr marL="685800" lvl="1" indent="0" algn="l" rtl="0">
              <a:lnSpc>
                <a:spcPct val="90000"/>
              </a:lnSpc>
              <a:spcBef>
                <a:spcPts val="500"/>
              </a:spcBef>
              <a:spcAft>
                <a:spcPts val="0"/>
              </a:spcAft>
              <a:buSzPts val="3600"/>
              <a:buNone/>
            </a:pPr>
            <a:r>
              <a:rPr lang="en-US" sz="3600" dirty="0"/>
              <a:t>Wearables</a:t>
            </a:r>
            <a:endParaRPr dirty="0"/>
          </a:p>
          <a:p>
            <a:pPr marL="685800" lvl="1" indent="0" algn="l" rtl="0">
              <a:lnSpc>
                <a:spcPct val="90000"/>
              </a:lnSpc>
              <a:spcBef>
                <a:spcPts val="500"/>
              </a:spcBef>
              <a:spcAft>
                <a:spcPts val="0"/>
              </a:spcAft>
              <a:buSzPts val="3600"/>
              <a:buNone/>
            </a:pPr>
            <a:r>
              <a:rPr lang="en-US" sz="3600" dirty="0"/>
              <a:t>mHealth apps </a:t>
            </a:r>
          </a:p>
          <a:p>
            <a:pPr marL="1714500" lvl="2" indent="-571500">
              <a:buSzPts val="3600"/>
            </a:pPr>
            <a:r>
              <a:rPr lang="en-US" sz="3200" dirty="0"/>
              <a:t>period tracking apps </a:t>
            </a:r>
          </a:p>
          <a:p>
            <a:pPr marL="1714500" lvl="2" indent="-571500">
              <a:buSzPts val="3600"/>
            </a:pPr>
            <a:r>
              <a:rPr lang="en-US" sz="3200" dirty="0"/>
              <a:t>paired data-tracking devices)</a:t>
            </a:r>
            <a:endParaRPr dirty="0"/>
          </a:p>
          <a:p>
            <a:pPr marL="0" lvl="0" indent="0" algn="l" rtl="0">
              <a:lnSpc>
                <a:spcPct val="90000"/>
              </a:lnSpc>
              <a:spcBef>
                <a:spcPts val="1000"/>
              </a:spcBef>
              <a:spcAft>
                <a:spcPts val="0"/>
              </a:spcAft>
              <a:buClr>
                <a:srgbClr val="FFC70D"/>
              </a:buClr>
              <a:buSzPts val="2800"/>
              <a:buFont typeface="Open Sans Light"/>
              <a:buNone/>
            </a:pPr>
            <a:endParaRPr dirty="0"/>
          </a:p>
        </p:txBody>
      </p:sp>
      <p:sp>
        <p:nvSpPr>
          <p:cNvPr id="189" name="Google Shape;189;p9"/>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190" name="Google Shape;190;p9"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0"/>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E7D"/>
              </a:buClr>
              <a:buSzPts val="4000"/>
              <a:buFont typeface="Open Sans SemiBold"/>
              <a:buNone/>
            </a:pPr>
            <a:r>
              <a:rPr lang="en-US"/>
              <a:t>Urine Hormone Monitors: Qualitative</a:t>
            </a:r>
            <a:endParaRPr/>
          </a:p>
        </p:txBody>
      </p:sp>
      <p:sp>
        <p:nvSpPr>
          <p:cNvPr id="197" name="Google Shape;197;p10"/>
          <p:cNvSpPr txBox="1">
            <a:spLocks noGrp="1"/>
          </p:cNvSpPr>
          <p:nvPr>
            <p:ph type="body" idx="1"/>
          </p:nvPr>
        </p:nvSpPr>
        <p:spPr>
          <a:xfrm>
            <a:off x="838207" y="-22983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a:t>
            </a:r>
            <a:endParaRPr/>
          </a:p>
        </p:txBody>
      </p:sp>
      <p:sp>
        <p:nvSpPr>
          <p:cNvPr id="198" name="Google Shape;198;p10"/>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a:t>MARQUETTE UNIVERSITY  l  College of Nursing  I  Boland Institute for NFP</a:t>
            </a:r>
            <a:endParaRPr/>
          </a:p>
        </p:txBody>
      </p:sp>
      <p:pic>
        <p:nvPicPr>
          <p:cNvPr id="199" name="Google Shape;199;p10"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sp>
        <p:nvSpPr>
          <p:cNvPr id="200" name="Google Shape;200;p10"/>
          <p:cNvSpPr/>
          <p:nvPr/>
        </p:nvSpPr>
        <p:spPr>
          <a:xfrm>
            <a:off x="2023840" y="2295154"/>
            <a:ext cx="1854930" cy="1868499"/>
          </a:xfrm>
          <a:custGeom>
            <a:avLst/>
            <a:gdLst/>
            <a:ahLst/>
            <a:cxnLst/>
            <a:rect l="l" t="t" r="r" b="b"/>
            <a:pathLst>
              <a:path w="4088353" h="4088353" extrusionOk="0">
                <a:moveTo>
                  <a:pt x="0" y="0"/>
                </a:moveTo>
                <a:lnTo>
                  <a:pt x="4088353" y="0"/>
                </a:lnTo>
                <a:lnTo>
                  <a:pt x="4088353" y="4088353"/>
                </a:lnTo>
                <a:lnTo>
                  <a:pt x="0" y="408835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1" name="Google Shape;201;p10"/>
          <p:cNvPicPr preferRelativeResize="0"/>
          <p:nvPr/>
        </p:nvPicPr>
        <p:blipFill rotWithShape="1">
          <a:blip r:embed="rId5">
            <a:alphaModFix/>
          </a:blip>
          <a:srcRect/>
          <a:stretch/>
        </p:blipFill>
        <p:spPr>
          <a:xfrm>
            <a:off x="2143779" y="4384707"/>
            <a:ext cx="1487825" cy="850944"/>
          </a:xfrm>
          <a:prstGeom prst="rect">
            <a:avLst/>
          </a:prstGeom>
          <a:noFill/>
          <a:ln>
            <a:noFill/>
          </a:ln>
        </p:spPr>
      </p:pic>
      <p:pic>
        <p:nvPicPr>
          <p:cNvPr id="202" name="Google Shape;202;p10"/>
          <p:cNvPicPr preferRelativeResize="0"/>
          <p:nvPr/>
        </p:nvPicPr>
        <p:blipFill rotWithShape="1">
          <a:blip r:embed="rId6">
            <a:alphaModFix/>
          </a:blip>
          <a:srcRect/>
          <a:stretch/>
        </p:blipFill>
        <p:spPr>
          <a:xfrm>
            <a:off x="4672396" y="2295154"/>
            <a:ext cx="2041651" cy="1826217"/>
          </a:xfrm>
          <a:prstGeom prst="rect">
            <a:avLst/>
          </a:prstGeom>
          <a:noFill/>
          <a:ln>
            <a:noFill/>
          </a:ln>
        </p:spPr>
      </p:pic>
      <p:pic>
        <p:nvPicPr>
          <p:cNvPr id="204" name="Google Shape;204;p10"/>
          <p:cNvPicPr preferRelativeResize="0"/>
          <p:nvPr/>
        </p:nvPicPr>
        <p:blipFill rotWithShape="1">
          <a:blip r:embed="rId7">
            <a:alphaModFix/>
          </a:blip>
          <a:srcRect/>
          <a:stretch/>
        </p:blipFill>
        <p:spPr>
          <a:xfrm>
            <a:off x="8137121" y="5118756"/>
            <a:ext cx="2057372" cy="446004"/>
          </a:xfrm>
          <a:prstGeom prst="rect">
            <a:avLst/>
          </a:prstGeom>
          <a:noFill/>
          <a:ln>
            <a:noFill/>
          </a:ln>
        </p:spPr>
      </p:pic>
      <p:pic>
        <p:nvPicPr>
          <p:cNvPr id="2050" name="Picture 2" descr="Amazon.com: Easy@Home 50 Ovulation Test Strips and 20 Pregnancy Test Strips  Combo Kit, (50 LH + 20 HCG)-Package May Vary : Health &amp; Household">
            <a:extLst>
              <a:ext uri="{FF2B5EF4-FFF2-40B4-BE49-F238E27FC236}">
                <a16:creationId xmlns:a16="http://schemas.microsoft.com/office/drawing/2014/main" id="{CEE1A51D-08A4-B863-037B-6DFC2AAB6F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0331" y="2153847"/>
            <a:ext cx="2810953" cy="2810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E7D"/>
              </a:buClr>
              <a:buSzPts val="4000"/>
              <a:buFont typeface="Open Sans SemiBold"/>
              <a:buNone/>
            </a:pPr>
            <a:r>
              <a:rPr lang="en-US"/>
              <a:t>Urine Hormone Monitors: Quantitative</a:t>
            </a:r>
            <a:endParaRPr/>
          </a:p>
        </p:txBody>
      </p:sp>
      <p:sp>
        <p:nvSpPr>
          <p:cNvPr id="211" name="Google Shape;211;p11"/>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a:t>
            </a:r>
            <a:endParaRPr/>
          </a:p>
        </p:txBody>
      </p:sp>
      <p:sp>
        <p:nvSpPr>
          <p:cNvPr id="212" name="Google Shape;212;p11"/>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a:t>MARQUETTE UNIVERSITY  l  College of Nursing  I  Boland Institute for NFP</a:t>
            </a:r>
            <a:endParaRPr/>
          </a:p>
        </p:txBody>
      </p:sp>
      <p:pic>
        <p:nvPicPr>
          <p:cNvPr id="213" name="Google Shape;213;p11"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214" name="Google Shape;214;p11"/>
          <p:cNvPicPr preferRelativeResize="0"/>
          <p:nvPr/>
        </p:nvPicPr>
        <p:blipFill rotWithShape="1">
          <a:blip r:embed="rId4">
            <a:alphaModFix/>
          </a:blip>
          <a:srcRect/>
          <a:stretch/>
        </p:blipFill>
        <p:spPr>
          <a:xfrm>
            <a:off x="1215221" y="2729369"/>
            <a:ext cx="2288633" cy="1869525"/>
          </a:xfrm>
          <a:prstGeom prst="rect">
            <a:avLst/>
          </a:prstGeom>
          <a:noFill/>
          <a:ln>
            <a:noFill/>
          </a:ln>
        </p:spPr>
      </p:pic>
      <p:pic>
        <p:nvPicPr>
          <p:cNvPr id="215" name="Google Shape;215;p11"/>
          <p:cNvPicPr preferRelativeResize="0"/>
          <p:nvPr/>
        </p:nvPicPr>
        <p:blipFill rotWithShape="1">
          <a:blip r:embed="rId5">
            <a:alphaModFix/>
          </a:blip>
          <a:srcRect/>
          <a:stretch/>
        </p:blipFill>
        <p:spPr>
          <a:xfrm>
            <a:off x="4328218" y="2729367"/>
            <a:ext cx="2687662" cy="2013983"/>
          </a:xfrm>
          <a:prstGeom prst="rect">
            <a:avLst/>
          </a:prstGeom>
          <a:noFill/>
          <a:ln>
            <a:noFill/>
          </a:ln>
        </p:spPr>
      </p:pic>
      <p:pic>
        <p:nvPicPr>
          <p:cNvPr id="216" name="Google Shape;216;p11"/>
          <p:cNvPicPr preferRelativeResize="0"/>
          <p:nvPr/>
        </p:nvPicPr>
        <p:blipFill rotWithShape="1">
          <a:blip r:embed="rId6">
            <a:alphaModFix/>
          </a:blip>
          <a:srcRect/>
          <a:stretch/>
        </p:blipFill>
        <p:spPr>
          <a:xfrm>
            <a:off x="4328219" y="2801270"/>
            <a:ext cx="1051606" cy="471032"/>
          </a:xfrm>
          <a:prstGeom prst="rect">
            <a:avLst/>
          </a:prstGeom>
          <a:noFill/>
          <a:ln>
            <a:noFill/>
          </a:ln>
        </p:spPr>
      </p:pic>
      <p:pic>
        <p:nvPicPr>
          <p:cNvPr id="217" name="Google Shape;217;p11"/>
          <p:cNvPicPr preferRelativeResize="0"/>
          <p:nvPr/>
        </p:nvPicPr>
        <p:blipFill rotWithShape="1">
          <a:blip r:embed="rId7">
            <a:alphaModFix/>
          </a:blip>
          <a:srcRect/>
          <a:stretch/>
        </p:blipFill>
        <p:spPr>
          <a:xfrm>
            <a:off x="7931075" y="2925438"/>
            <a:ext cx="3019468" cy="2013975"/>
          </a:xfrm>
          <a:prstGeom prst="rect">
            <a:avLst/>
          </a:prstGeom>
          <a:noFill/>
          <a:ln>
            <a:noFill/>
          </a:ln>
        </p:spPr>
      </p:pic>
      <p:pic>
        <p:nvPicPr>
          <p:cNvPr id="218" name="Google Shape;218;p11"/>
          <p:cNvPicPr preferRelativeResize="0"/>
          <p:nvPr/>
        </p:nvPicPr>
        <p:blipFill rotWithShape="1">
          <a:blip r:embed="rId8">
            <a:alphaModFix/>
          </a:blip>
          <a:srcRect/>
          <a:stretch/>
        </p:blipFill>
        <p:spPr>
          <a:xfrm>
            <a:off x="9500443" y="2925461"/>
            <a:ext cx="1450106" cy="4710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title"/>
          </p:nvPr>
        </p:nvSpPr>
        <p:spPr>
          <a:xfrm>
            <a:off x="838200" y="21195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E7D"/>
              </a:buClr>
              <a:buSzPts val="4000"/>
              <a:buFont typeface="Open Sans SemiBold"/>
              <a:buNone/>
            </a:pPr>
            <a:r>
              <a:rPr lang="en-US"/>
              <a:t>Wearable Devices</a:t>
            </a:r>
            <a:endParaRPr/>
          </a:p>
        </p:txBody>
      </p:sp>
      <p:sp>
        <p:nvSpPr>
          <p:cNvPr id="225" name="Google Shape;225;p12"/>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a:t>
            </a:r>
            <a:endParaRPr/>
          </a:p>
        </p:txBody>
      </p:sp>
      <p:sp>
        <p:nvSpPr>
          <p:cNvPr id="226" name="Google Shape;226;p12"/>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a:t>MARQUETTE UNIVERSITY  l  College of Nursing  I  Boland Institute for NFP</a:t>
            </a:r>
            <a:endParaRPr/>
          </a:p>
        </p:txBody>
      </p:sp>
      <p:pic>
        <p:nvPicPr>
          <p:cNvPr id="227" name="Google Shape;227;p12"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228" name="Google Shape;228;p12"/>
          <p:cNvPicPr preferRelativeResize="0"/>
          <p:nvPr/>
        </p:nvPicPr>
        <p:blipFill rotWithShape="1">
          <a:blip r:embed="rId4">
            <a:alphaModFix/>
          </a:blip>
          <a:srcRect/>
          <a:stretch/>
        </p:blipFill>
        <p:spPr>
          <a:xfrm>
            <a:off x="556472" y="1985067"/>
            <a:ext cx="2109104" cy="2119824"/>
          </a:xfrm>
          <a:prstGeom prst="rect">
            <a:avLst/>
          </a:prstGeom>
          <a:noFill/>
          <a:ln>
            <a:noFill/>
          </a:ln>
        </p:spPr>
      </p:pic>
      <p:pic>
        <p:nvPicPr>
          <p:cNvPr id="229" name="Google Shape;229;p12"/>
          <p:cNvPicPr preferRelativeResize="0"/>
          <p:nvPr/>
        </p:nvPicPr>
        <p:blipFill rotWithShape="1">
          <a:blip r:embed="rId5">
            <a:alphaModFix/>
          </a:blip>
          <a:srcRect/>
          <a:stretch/>
        </p:blipFill>
        <p:spPr>
          <a:xfrm>
            <a:off x="605097" y="4193924"/>
            <a:ext cx="2011854" cy="877900"/>
          </a:xfrm>
          <a:prstGeom prst="rect">
            <a:avLst/>
          </a:prstGeom>
          <a:noFill/>
          <a:ln>
            <a:noFill/>
          </a:ln>
        </p:spPr>
      </p:pic>
      <p:pic>
        <p:nvPicPr>
          <p:cNvPr id="230" name="Google Shape;230;p12"/>
          <p:cNvPicPr preferRelativeResize="0"/>
          <p:nvPr/>
        </p:nvPicPr>
        <p:blipFill rotWithShape="1">
          <a:blip r:embed="rId6">
            <a:alphaModFix/>
          </a:blip>
          <a:srcRect/>
          <a:stretch/>
        </p:blipFill>
        <p:spPr>
          <a:xfrm>
            <a:off x="2843781" y="1979675"/>
            <a:ext cx="2486791" cy="1892747"/>
          </a:xfrm>
          <a:prstGeom prst="rect">
            <a:avLst/>
          </a:prstGeom>
          <a:noFill/>
          <a:ln>
            <a:noFill/>
          </a:ln>
        </p:spPr>
      </p:pic>
      <p:pic>
        <p:nvPicPr>
          <p:cNvPr id="231" name="Google Shape;231;p12"/>
          <p:cNvPicPr preferRelativeResize="0"/>
          <p:nvPr/>
        </p:nvPicPr>
        <p:blipFill rotWithShape="1">
          <a:blip r:embed="rId7">
            <a:alphaModFix/>
          </a:blip>
          <a:srcRect/>
          <a:stretch/>
        </p:blipFill>
        <p:spPr>
          <a:xfrm>
            <a:off x="2895560" y="3961455"/>
            <a:ext cx="2255716" cy="841321"/>
          </a:xfrm>
          <a:prstGeom prst="rect">
            <a:avLst/>
          </a:prstGeom>
          <a:noFill/>
          <a:ln>
            <a:noFill/>
          </a:ln>
        </p:spPr>
      </p:pic>
      <p:pic>
        <p:nvPicPr>
          <p:cNvPr id="232" name="Google Shape;232;p12"/>
          <p:cNvPicPr preferRelativeResize="0"/>
          <p:nvPr/>
        </p:nvPicPr>
        <p:blipFill rotWithShape="1">
          <a:blip r:embed="rId8">
            <a:alphaModFix/>
          </a:blip>
          <a:srcRect/>
          <a:stretch/>
        </p:blipFill>
        <p:spPr>
          <a:xfrm>
            <a:off x="5508777" y="1979675"/>
            <a:ext cx="2928221" cy="3512929"/>
          </a:xfrm>
          <a:prstGeom prst="rect">
            <a:avLst/>
          </a:prstGeom>
          <a:noFill/>
          <a:ln>
            <a:noFill/>
          </a:ln>
        </p:spPr>
      </p:pic>
      <p:pic>
        <p:nvPicPr>
          <p:cNvPr id="233" name="Google Shape;233;p12"/>
          <p:cNvPicPr preferRelativeResize="0"/>
          <p:nvPr/>
        </p:nvPicPr>
        <p:blipFill rotWithShape="1">
          <a:blip r:embed="rId9">
            <a:alphaModFix/>
          </a:blip>
          <a:srcRect/>
          <a:stretch/>
        </p:blipFill>
        <p:spPr>
          <a:xfrm>
            <a:off x="8759356" y="1627739"/>
            <a:ext cx="2483586" cy="2477152"/>
          </a:xfrm>
          <a:prstGeom prst="rect">
            <a:avLst/>
          </a:prstGeom>
          <a:noFill/>
          <a:ln>
            <a:noFill/>
          </a:ln>
        </p:spPr>
      </p:pic>
      <p:pic>
        <p:nvPicPr>
          <p:cNvPr id="234" name="Google Shape;234;p12"/>
          <p:cNvPicPr preferRelativeResize="0"/>
          <p:nvPr/>
        </p:nvPicPr>
        <p:blipFill rotWithShape="1">
          <a:blip r:embed="rId10">
            <a:alphaModFix/>
          </a:blip>
          <a:srcRect/>
          <a:stretch/>
        </p:blipFill>
        <p:spPr>
          <a:xfrm>
            <a:off x="8794499" y="4508876"/>
            <a:ext cx="2561412" cy="5629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txBox="1">
            <a:spLocks noGrp="1"/>
          </p:cNvSpPr>
          <p:nvPr>
            <p:ph type="title"/>
          </p:nvPr>
        </p:nvSpPr>
        <p:spPr>
          <a:xfrm>
            <a:off x="838200" y="21195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E7D"/>
              </a:buClr>
              <a:buSzPts val="4000"/>
              <a:buFont typeface="Open Sans SemiBold"/>
              <a:buNone/>
            </a:pPr>
            <a:r>
              <a:rPr lang="en-US"/>
              <a:t>Fertility Apps</a:t>
            </a:r>
            <a:endParaRPr/>
          </a:p>
        </p:txBody>
      </p:sp>
      <p:sp>
        <p:nvSpPr>
          <p:cNvPr id="241" name="Google Shape;241;p13"/>
          <p:cNvSpPr txBox="1">
            <a:spLocks noGrp="1"/>
          </p:cNvSpPr>
          <p:nvPr>
            <p:ph type="body" idx="1"/>
          </p:nvPr>
        </p:nvSpPr>
        <p:spPr>
          <a:xfrm>
            <a:off x="720444" y="2033309"/>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a:t>
            </a:r>
            <a:endParaRPr/>
          </a:p>
        </p:txBody>
      </p:sp>
      <p:sp>
        <p:nvSpPr>
          <p:cNvPr id="242" name="Google Shape;242;p13"/>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a:t>MARQUETTE UNIVERSITY  l  College of Nursing  I  Boland Institute for NFP</a:t>
            </a:r>
            <a:endParaRPr/>
          </a:p>
        </p:txBody>
      </p:sp>
      <p:pic>
        <p:nvPicPr>
          <p:cNvPr id="243" name="Google Shape;243;p13"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244" name="Google Shape;244;p13"/>
          <p:cNvPicPr preferRelativeResize="0"/>
          <p:nvPr/>
        </p:nvPicPr>
        <p:blipFill rotWithShape="1">
          <a:blip r:embed="rId4">
            <a:alphaModFix/>
          </a:blip>
          <a:srcRect/>
          <a:stretch/>
        </p:blipFill>
        <p:spPr>
          <a:xfrm>
            <a:off x="996297" y="1374285"/>
            <a:ext cx="1889393" cy="2054715"/>
          </a:xfrm>
          <a:prstGeom prst="rect">
            <a:avLst/>
          </a:prstGeom>
          <a:noFill/>
          <a:ln>
            <a:noFill/>
          </a:ln>
        </p:spPr>
      </p:pic>
      <p:pic>
        <p:nvPicPr>
          <p:cNvPr id="245" name="Google Shape;245;p13"/>
          <p:cNvPicPr preferRelativeResize="0"/>
          <p:nvPr/>
        </p:nvPicPr>
        <p:blipFill rotWithShape="1">
          <a:blip r:embed="rId5">
            <a:alphaModFix/>
          </a:blip>
          <a:srcRect/>
          <a:stretch/>
        </p:blipFill>
        <p:spPr>
          <a:xfrm>
            <a:off x="1072237" y="3429000"/>
            <a:ext cx="1737511" cy="624894"/>
          </a:xfrm>
          <a:prstGeom prst="rect">
            <a:avLst/>
          </a:prstGeom>
          <a:noFill/>
          <a:ln>
            <a:noFill/>
          </a:ln>
        </p:spPr>
      </p:pic>
      <p:pic>
        <p:nvPicPr>
          <p:cNvPr id="246" name="Google Shape;246;p13"/>
          <p:cNvPicPr preferRelativeResize="0"/>
          <p:nvPr/>
        </p:nvPicPr>
        <p:blipFill rotWithShape="1">
          <a:blip r:embed="rId6">
            <a:alphaModFix/>
          </a:blip>
          <a:srcRect/>
          <a:stretch/>
        </p:blipFill>
        <p:spPr>
          <a:xfrm>
            <a:off x="3586624" y="1374285"/>
            <a:ext cx="2216351" cy="1903788"/>
          </a:xfrm>
          <a:prstGeom prst="rect">
            <a:avLst/>
          </a:prstGeom>
          <a:noFill/>
          <a:ln>
            <a:noFill/>
          </a:ln>
        </p:spPr>
      </p:pic>
      <p:pic>
        <p:nvPicPr>
          <p:cNvPr id="247" name="Google Shape;247;p13"/>
          <p:cNvPicPr preferRelativeResize="0"/>
          <p:nvPr/>
        </p:nvPicPr>
        <p:blipFill rotWithShape="1">
          <a:blip r:embed="rId7">
            <a:alphaModFix/>
          </a:blip>
          <a:srcRect/>
          <a:stretch/>
        </p:blipFill>
        <p:spPr>
          <a:xfrm>
            <a:off x="4185917" y="3372498"/>
            <a:ext cx="861135" cy="472481"/>
          </a:xfrm>
          <a:prstGeom prst="rect">
            <a:avLst/>
          </a:prstGeom>
          <a:noFill/>
          <a:ln>
            <a:noFill/>
          </a:ln>
        </p:spPr>
      </p:pic>
      <p:pic>
        <p:nvPicPr>
          <p:cNvPr id="248" name="Google Shape;248;p13"/>
          <p:cNvPicPr preferRelativeResize="0"/>
          <p:nvPr/>
        </p:nvPicPr>
        <p:blipFill rotWithShape="1">
          <a:blip r:embed="rId8">
            <a:alphaModFix/>
          </a:blip>
          <a:srcRect/>
          <a:stretch/>
        </p:blipFill>
        <p:spPr>
          <a:xfrm>
            <a:off x="6647404" y="3106180"/>
            <a:ext cx="1600200" cy="3143250"/>
          </a:xfrm>
          <a:prstGeom prst="rect">
            <a:avLst/>
          </a:prstGeom>
          <a:noFill/>
          <a:ln>
            <a:noFill/>
          </a:ln>
        </p:spPr>
      </p:pic>
      <p:pic>
        <p:nvPicPr>
          <p:cNvPr id="249" name="Google Shape;249;p13"/>
          <p:cNvPicPr preferRelativeResize="0"/>
          <p:nvPr/>
        </p:nvPicPr>
        <p:blipFill rotWithShape="1">
          <a:blip r:embed="rId9">
            <a:alphaModFix/>
          </a:blip>
          <a:srcRect/>
          <a:stretch/>
        </p:blipFill>
        <p:spPr>
          <a:xfrm>
            <a:off x="8658440" y="3105459"/>
            <a:ext cx="1586837" cy="3144691"/>
          </a:xfrm>
          <a:prstGeom prst="rect">
            <a:avLst/>
          </a:prstGeom>
          <a:noFill/>
          <a:ln>
            <a:noFill/>
          </a:ln>
        </p:spPr>
      </p:pic>
      <p:pic>
        <p:nvPicPr>
          <p:cNvPr id="250" name="Google Shape;250;p13"/>
          <p:cNvPicPr preferRelativeResize="0"/>
          <p:nvPr/>
        </p:nvPicPr>
        <p:blipFill rotWithShape="1">
          <a:blip r:embed="rId10">
            <a:alphaModFix/>
          </a:blip>
          <a:srcRect/>
          <a:stretch/>
        </p:blipFill>
        <p:spPr>
          <a:xfrm>
            <a:off x="1286547" y="4150749"/>
            <a:ext cx="2333625" cy="1952625"/>
          </a:xfrm>
          <a:prstGeom prst="rect">
            <a:avLst/>
          </a:prstGeom>
          <a:noFill/>
          <a:ln>
            <a:noFill/>
          </a:ln>
        </p:spPr>
      </p:pic>
      <p:pic>
        <p:nvPicPr>
          <p:cNvPr id="251" name="Google Shape;251;p13"/>
          <p:cNvPicPr preferRelativeResize="0"/>
          <p:nvPr/>
        </p:nvPicPr>
        <p:blipFill rotWithShape="1">
          <a:blip r:embed="rId11">
            <a:alphaModFix/>
          </a:blip>
          <a:srcRect/>
          <a:stretch/>
        </p:blipFill>
        <p:spPr>
          <a:xfrm>
            <a:off x="8847395" y="1945144"/>
            <a:ext cx="2219136" cy="664522"/>
          </a:xfrm>
          <a:prstGeom prst="rect">
            <a:avLst/>
          </a:prstGeom>
          <a:noFill/>
          <a:ln>
            <a:noFill/>
          </a:ln>
        </p:spPr>
      </p:pic>
      <p:pic>
        <p:nvPicPr>
          <p:cNvPr id="252" name="Google Shape;252;p13"/>
          <p:cNvPicPr preferRelativeResize="0"/>
          <p:nvPr/>
        </p:nvPicPr>
        <p:blipFill rotWithShape="1">
          <a:blip r:embed="rId12">
            <a:alphaModFix/>
          </a:blip>
          <a:srcRect/>
          <a:stretch/>
        </p:blipFill>
        <p:spPr>
          <a:xfrm>
            <a:off x="4464601" y="4053894"/>
            <a:ext cx="1537516" cy="1537516"/>
          </a:xfrm>
          <a:prstGeom prst="rect">
            <a:avLst/>
          </a:prstGeom>
          <a:noFill/>
          <a:ln>
            <a:noFill/>
          </a:ln>
        </p:spPr>
      </p:pic>
      <p:pic>
        <p:nvPicPr>
          <p:cNvPr id="253" name="Google Shape;253;p13"/>
          <p:cNvPicPr preferRelativeResize="0"/>
          <p:nvPr/>
        </p:nvPicPr>
        <p:blipFill rotWithShape="1">
          <a:blip r:embed="rId13">
            <a:alphaModFix/>
          </a:blip>
          <a:srcRect/>
          <a:stretch/>
        </p:blipFill>
        <p:spPr>
          <a:xfrm>
            <a:off x="4400753" y="5339635"/>
            <a:ext cx="1665211" cy="499564"/>
          </a:xfrm>
          <a:prstGeom prst="rect">
            <a:avLst/>
          </a:prstGeom>
          <a:noFill/>
          <a:ln>
            <a:noFill/>
          </a:ln>
        </p:spPr>
      </p:pic>
      <p:pic>
        <p:nvPicPr>
          <p:cNvPr id="254" name="Google Shape;254;p13"/>
          <p:cNvPicPr preferRelativeResize="0"/>
          <p:nvPr/>
        </p:nvPicPr>
        <p:blipFill rotWithShape="1">
          <a:blip r:embed="rId14">
            <a:alphaModFix/>
          </a:blip>
          <a:srcRect/>
          <a:stretch/>
        </p:blipFill>
        <p:spPr>
          <a:xfrm>
            <a:off x="6017489" y="1597129"/>
            <a:ext cx="2640951" cy="12895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alpha val="9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EF2A-715C-D471-2A61-A6C9368706DD}"/>
              </a:ext>
            </a:extLst>
          </p:cNvPr>
          <p:cNvSpPr>
            <a:spLocks noGrp="1"/>
          </p:cNvSpPr>
          <p:nvPr>
            <p:ph type="title"/>
          </p:nvPr>
        </p:nvSpPr>
        <p:spPr/>
        <p:txBody>
          <a:bodyPr>
            <a:normAutofit/>
          </a:bodyPr>
          <a:lstStyle/>
          <a:p>
            <a:r>
              <a:rPr lang="en-US" sz="3800" dirty="0"/>
              <a:t>Period tracking apps: paired to a wearable </a:t>
            </a:r>
          </a:p>
        </p:txBody>
      </p:sp>
      <p:pic>
        <p:nvPicPr>
          <p:cNvPr id="7" name="Picture 6">
            <a:extLst>
              <a:ext uri="{FF2B5EF4-FFF2-40B4-BE49-F238E27FC236}">
                <a16:creationId xmlns:a16="http://schemas.microsoft.com/office/drawing/2014/main" id="{7BDFCA1E-CF91-A3FC-853A-6801149FD3AC}"/>
              </a:ext>
            </a:extLst>
          </p:cNvPr>
          <p:cNvPicPr>
            <a:picLocks noChangeAspect="1"/>
          </p:cNvPicPr>
          <p:nvPr/>
        </p:nvPicPr>
        <p:blipFill>
          <a:blip r:embed="rId3"/>
          <a:stretch>
            <a:fillRect/>
          </a:stretch>
        </p:blipFill>
        <p:spPr>
          <a:xfrm>
            <a:off x="7195895" y="3236140"/>
            <a:ext cx="1530662" cy="667925"/>
          </a:xfrm>
          <a:prstGeom prst="rect">
            <a:avLst/>
          </a:prstGeom>
        </p:spPr>
      </p:pic>
      <p:sp>
        <p:nvSpPr>
          <p:cNvPr id="9" name="TextBox 8">
            <a:extLst>
              <a:ext uri="{FF2B5EF4-FFF2-40B4-BE49-F238E27FC236}">
                <a16:creationId xmlns:a16="http://schemas.microsoft.com/office/drawing/2014/main" id="{71A5D9AF-7F21-2655-4DC6-7B4690B8B96F}"/>
              </a:ext>
            </a:extLst>
          </p:cNvPr>
          <p:cNvSpPr txBox="1"/>
          <p:nvPr/>
        </p:nvSpPr>
        <p:spPr>
          <a:xfrm>
            <a:off x="8461610" y="1793521"/>
            <a:ext cx="2554014" cy="480131"/>
          </a:xfrm>
          <a:prstGeom prst="rect">
            <a:avLst/>
          </a:prstGeom>
          <a:noFill/>
        </p:spPr>
        <p:txBody>
          <a:bodyPr wrap="square">
            <a:spAutoFit/>
          </a:bodyPr>
          <a:lstStyle/>
          <a:p>
            <a:pPr marL="457200" marR="0" lvl="0" indent="-228600" algn="l" defTabSz="914400" rtl="0" eaLnBrk="1" fontAlgn="auto" latinLnBrk="0" hangingPunct="1">
              <a:lnSpc>
                <a:spcPct val="90000"/>
              </a:lnSpc>
              <a:spcBef>
                <a:spcPts val="1000"/>
              </a:spcBef>
              <a:spcAft>
                <a:spcPts val="0"/>
              </a:spcAft>
              <a:buClr>
                <a:srgbClr val="003E7D"/>
              </a:buClr>
              <a:buSzPts val="1800"/>
              <a:buFont typeface="Noto Sans Symbols"/>
              <a:buNone/>
              <a:tabLst/>
              <a:defRPr/>
            </a:pPr>
            <a:r>
              <a:rPr kumimoji="0" lang="en-US" sz="2800" b="0" i="0" u="none" strike="noStrike" kern="0" cap="none" spc="0" normalizeH="0" baseline="0" noProof="0" dirty="0">
                <a:ln>
                  <a:noFill/>
                </a:ln>
                <a:solidFill>
                  <a:srgbClr val="000000"/>
                </a:solidFill>
                <a:effectLst/>
                <a:uLnTx/>
                <a:uFillTx/>
                <a:latin typeface="Open Sans Light"/>
                <a:ea typeface="Open Sans Light"/>
                <a:cs typeface="Open Sans Light"/>
                <a:sym typeface="Open Sans Light"/>
              </a:rPr>
              <a:t>Google Fitbit</a:t>
            </a:r>
          </a:p>
        </p:txBody>
      </p:sp>
      <p:pic>
        <p:nvPicPr>
          <p:cNvPr id="1026" name="Picture 2" descr="Activity Score, Smart Ring, Luna Ring ...">
            <a:extLst>
              <a:ext uri="{FF2B5EF4-FFF2-40B4-BE49-F238E27FC236}">
                <a16:creationId xmlns:a16="http://schemas.microsoft.com/office/drawing/2014/main" id="{4DEC43E0-73E0-1D25-AC4D-38C052020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133" y="4338374"/>
            <a:ext cx="981693" cy="1747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F8061F2-9DFC-86AC-90BC-1712F675A554}"/>
              </a:ext>
            </a:extLst>
          </p:cNvPr>
          <p:cNvPicPr>
            <a:picLocks noChangeAspect="1"/>
          </p:cNvPicPr>
          <p:nvPr/>
        </p:nvPicPr>
        <p:blipFill>
          <a:blip r:embed="rId5"/>
          <a:stretch>
            <a:fillRect/>
          </a:stretch>
        </p:blipFill>
        <p:spPr>
          <a:xfrm>
            <a:off x="9322228" y="2273652"/>
            <a:ext cx="832778" cy="1418627"/>
          </a:xfrm>
          <a:prstGeom prst="rect">
            <a:avLst/>
          </a:prstGeom>
        </p:spPr>
      </p:pic>
      <p:sp>
        <p:nvSpPr>
          <p:cNvPr id="15" name="Left Brace 14">
            <a:extLst>
              <a:ext uri="{FF2B5EF4-FFF2-40B4-BE49-F238E27FC236}">
                <a16:creationId xmlns:a16="http://schemas.microsoft.com/office/drawing/2014/main" id="{856FB6C8-BB41-8AE6-4C53-79040E5F6815}"/>
              </a:ext>
            </a:extLst>
          </p:cNvPr>
          <p:cNvSpPr/>
          <p:nvPr/>
        </p:nvSpPr>
        <p:spPr>
          <a:xfrm>
            <a:off x="4584765" y="1915886"/>
            <a:ext cx="2219136" cy="4001337"/>
          </a:xfrm>
          <a:prstGeom prst="lef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Google Shape;198;p10">
            <a:extLst>
              <a:ext uri="{FF2B5EF4-FFF2-40B4-BE49-F238E27FC236}">
                <a16:creationId xmlns:a16="http://schemas.microsoft.com/office/drawing/2014/main" id="{A41B30FB-00D5-38E2-B8DB-3A5AED6E2501}"/>
              </a:ext>
            </a:extLst>
          </p:cNvPr>
          <p:cNvSpPr txBox="1">
            <a:spLocks noGrp="1"/>
          </p:cNvSpPr>
          <p:nvPr>
            <p:ph type="body" idx="2"/>
          </p:nvPr>
        </p:nvSpPr>
        <p:spPr>
          <a:xfrm>
            <a:off x="506413" y="6519863"/>
            <a:ext cx="8220075"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dirty="0"/>
              <a:t>MARQUETTE UNIVERSITY  l  College of Nursing  I  Boland Institute for NFP</a:t>
            </a:r>
            <a:endParaRPr dirty="0"/>
          </a:p>
        </p:txBody>
      </p:sp>
      <p:pic>
        <p:nvPicPr>
          <p:cNvPr id="17" name="Google Shape;243;p13" descr="A yellow and white logo&#10;&#10;AI-generated content may be incorrect.">
            <a:extLst>
              <a:ext uri="{FF2B5EF4-FFF2-40B4-BE49-F238E27FC236}">
                <a16:creationId xmlns:a16="http://schemas.microsoft.com/office/drawing/2014/main" id="{0C478F46-E504-1EE9-5EC2-0016E457F52B}"/>
              </a:ext>
            </a:extLst>
          </p:cNvPr>
          <p:cNvPicPr preferRelativeResize="0"/>
          <p:nvPr/>
        </p:nvPicPr>
        <p:blipFill rotWithShape="1">
          <a:blip r:embed="rId6">
            <a:alphaModFix amt="86000"/>
          </a:blip>
          <a:srcRect/>
          <a:stretch/>
        </p:blipFill>
        <p:spPr>
          <a:xfrm>
            <a:off x="16528" y="5446695"/>
            <a:ext cx="979769" cy="1073168"/>
          </a:xfrm>
          <a:prstGeom prst="rect">
            <a:avLst/>
          </a:prstGeom>
          <a:noFill/>
          <a:ln>
            <a:noFill/>
          </a:ln>
        </p:spPr>
      </p:pic>
      <p:sp>
        <p:nvSpPr>
          <p:cNvPr id="18" name="TextBox 17">
            <a:extLst>
              <a:ext uri="{FF2B5EF4-FFF2-40B4-BE49-F238E27FC236}">
                <a16:creationId xmlns:a16="http://schemas.microsoft.com/office/drawing/2014/main" id="{B2AE0C48-1AA7-3AA3-CFAA-152CE811059D}"/>
              </a:ext>
            </a:extLst>
          </p:cNvPr>
          <p:cNvSpPr txBox="1"/>
          <p:nvPr/>
        </p:nvSpPr>
        <p:spPr>
          <a:xfrm>
            <a:off x="1510423" y="4008559"/>
            <a:ext cx="2722220" cy="707886"/>
          </a:xfrm>
          <a:prstGeom prst="rect">
            <a:avLst/>
          </a:prstGeom>
          <a:noFill/>
        </p:spPr>
        <p:txBody>
          <a:bodyPr wrap="none" rtlCol="0">
            <a:spAutoFit/>
          </a:bodyPr>
          <a:lstStyle/>
          <a:p>
            <a:r>
              <a:rPr lang="en-US" sz="4000" dirty="0">
                <a:solidFill>
                  <a:srgbClr val="002060"/>
                </a:solidFill>
              </a:rPr>
              <a:t>(Clue Plus)</a:t>
            </a:r>
          </a:p>
        </p:txBody>
      </p:sp>
      <p:pic>
        <p:nvPicPr>
          <p:cNvPr id="19" name="Picture 18">
            <a:extLst>
              <a:ext uri="{FF2B5EF4-FFF2-40B4-BE49-F238E27FC236}">
                <a16:creationId xmlns:a16="http://schemas.microsoft.com/office/drawing/2014/main" id="{967E48E4-C3A3-D295-F56D-3C5889DB9FA9}"/>
              </a:ext>
            </a:extLst>
          </p:cNvPr>
          <p:cNvPicPr>
            <a:picLocks noChangeAspect="1"/>
          </p:cNvPicPr>
          <p:nvPr/>
        </p:nvPicPr>
        <p:blipFill>
          <a:blip r:embed="rId7"/>
          <a:stretch>
            <a:fillRect/>
          </a:stretch>
        </p:blipFill>
        <p:spPr>
          <a:xfrm>
            <a:off x="1769958" y="3263671"/>
            <a:ext cx="2219136" cy="664522"/>
          </a:xfrm>
          <a:prstGeom prst="rect">
            <a:avLst/>
          </a:prstGeom>
        </p:spPr>
      </p:pic>
    </p:spTree>
    <p:extLst>
      <p:ext uri="{BB962C8B-B14F-4D97-AF65-F5344CB8AC3E}">
        <p14:creationId xmlns:p14="http://schemas.microsoft.com/office/powerpoint/2010/main" val="285439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E7D"/>
              </a:buClr>
              <a:buSzPts val="4000"/>
              <a:buFont typeface="Open Sans SemiBold"/>
              <a:buNone/>
            </a:pPr>
            <a:r>
              <a:rPr lang="en-US"/>
              <a:t>Top 5 Fertility Apps</a:t>
            </a:r>
            <a:endParaRPr/>
          </a:p>
        </p:txBody>
      </p:sp>
      <p:sp>
        <p:nvSpPr>
          <p:cNvPr id="261" name="Google Shape;261;p14"/>
          <p:cNvSpPr txBox="1">
            <a:spLocks noGrp="1"/>
          </p:cNvSpPr>
          <p:nvPr>
            <p:ph type="body" idx="1"/>
          </p:nvPr>
        </p:nvSpPr>
        <p:spPr>
          <a:xfrm>
            <a:off x="838200" y="1697582"/>
            <a:ext cx="10515600" cy="4351338"/>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90000"/>
              </a:lnSpc>
              <a:spcBef>
                <a:spcPts val="0"/>
              </a:spcBef>
              <a:spcAft>
                <a:spcPts val="0"/>
              </a:spcAft>
              <a:buSzPts val="2800"/>
              <a:buFont typeface="Calibri"/>
              <a:buAutoNum type="arabicPeriod"/>
            </a:pPr>
            <a:r>
              <a:rPr lang="en-US" b="1" u="sng" dirty="0"/>
              <a:t>Clue: </a:t>
            </a:r>
            <a:r>
              <a:rPr lang="en-US" dirty="0"/>
              <a:t>A science-backed app that is often rated highly for its accuracy and features.</a:t>
            </a:r>
            <a:endParaRPr dirty="0"/>
          </a:p>
          <a:p>
            <a:pPr marL="514350" lvl="0" indent="-514350" algn="l" rtl="0">
              <a:lnSpc>
                <a:spcPct val="90000"/>
              </a:lnSpc>
              <a:spcBef>
                <a:spcPts val="1000"/>
              </a:spcBef>
              <a:spcAft>
                <a:spcPts val="0"/>
              </a:spcAft>
              <a:buSzPts val="2800"/>
              <a:buFont typeface="Calibri"/>
              <a:buAutoNum type="arabicPeriod"/>
            </a:pPr>
            <a:r>
              <a:rPr lang="en-US" b="1" u="sng" dirty="0"/>
              <a:t>Flo: </a:t>
            </a:r>
            <a:r>
              <a:rPr lang="en-US" dirty="0"/>
              <a:t>A feature-rich app that can help users track their fertile window and understand their cycle patterns.</a:t>
            </a:r>
            <a:endParaRPr dirty="0"/>
          </a:p>
          <a:p>
            <a:pPr marL="514350" lvl="0" indent="-514350" algn="l" rtl="0">
              <a:lnSpc>
                <a:spcPct val="90000"/>
              </a:lnSpc>
              <a:spcBef>
                <a:spcPts val="1000"/>
              </a:spcBef>
              <a:spcAft>
                <a:spcPts val="0"/>
              </a:spcAft>
              <a:buSzPts val="2800"/>
              <a:buFont typeface="Calibri"/>
              <a:buAutoNum type="arabicPeriod"/>
            </a:pPr>
            <a:r>
              <a:rPr lang="en-US" b="1" u="sng" dirty="0"/>
              <a:t>Glow: </a:t>
            </a:r>
            <a:r>
              <a:rPr lang="en-US" dirty="0"/>
              <a:t>Another popular option that offers fertility tracking and a supportive community.</a:t>
            </a:r>
            <a:endParaRPr dirty="0"/>
          </a:p>
          <a:p>
            <a:pPr marL="514350" lvl="0" indent="-514350" algn="l" rtl="0">
              <a:lnSpc>
                <a:spcPct val="90000"/>
              </a:lnSpc>
              <a:spcBef>
                <a:spcPts val="1000"/>
              </a:spcBef>
              <a:spcAft>
                <a:spcPts val="0"/>
              </a:spcAft>
              <a:buSzPts val="2800"/>
              <a:buFont typeface="Calibri"/>
              <a:buAutoNum type="arabicPeriod"/>
            </a:pPr>
            <a:r>
              <a:rPr lang="en-US" b="1" u="sng" dirty="0"/>
              <a:t>Ovia Fertility &amp; Cycle Tracker</a:t>
            </a:r>
            <a:r>
              <a:rPr lang="en-US" dirty="0"/>
              <a:t>: A well-regarded app that helps with fertility and cycle tracking.</a:t>
            </a:r>
            <a:endParaRPr dirty="0"/>
          </a:p>
          <a:p>
            <a:pPr marL="514350" lvl="0" indent="-514350" algn="l" rtl="0">
              <a:lnSpc>
                <a:spcPct val="90000"/>
              </a:lnSpc>
              <a:spcBef>
                <a:spcPts val="1000"/>
              </a:spcBef>
              <a:spcAft>
                <a:spcPts val="0"/>
              </a:spcAft>
              <a:buSzPts val="2800"/>
              <a:buFont typeface="Calibri"/>
              <a:buAutoNum type="arabicPeriod"/>
            </a:pPr>
            <a:r>
              <a:rPr lang="en-US" b="1" u="sng" dirty="0"/>
              <a:t>Natural Cycles</a:t>
            </a:r>
            <a:r>
              <a:rPr lang="en-US" dirty="0"/>
              <a:t>: Marketed as a birth control method, it can also be used for fertility tracking.</a:t>
            </a:r>
            <a:endParaRPr dirty="0"/>
          </a:p>
        </p:txBody>
      </p:sp>
      <p:sp>
        <p:nvSpPr>
          <p:cNvPr id="262" name="Google Shape;262;p14"/>
          <p:cNvSpPr txBox="1">
            <a:spLocks noGrp="1"/>
          </p:cNvSpPr>
          <p:nvPr>
            <p:ph type="body" idx="2"/>
          </p:nvPr>
        </p:nvSpPr>
        <p:spPr>
          <a:xfrm>
            <a:off x="4810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dirty="0"/>
              <a:t>MARQUETTE UNIVERSITY  l  College of Nursing  I  Boland Institute for NFP</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9" name="Google Shape;269;p15"/>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a:t>MARQUETTE UNIVERSITY  l  College of Nursing  I  Boland Institute for NFP</a:t>
            </a:r>
            <a:endParaRPr/>
          </a:p>
        </p:txBody>
      </p:sp>
      <p:pic>
        <p:nvPicPr>
          <p:cNvPr id="270" name="Google Shape;270;p15" descr="A blue and yellow logo&#10;&#10;AI-generated content may be incorrect."/>
          <p:cNvPicPr preferRelativeResize="0"/>
          <p:nvPr/>
        </p:nvPicPr>
        <p:blipFill rotWithShape="1">
          <a:blip r:embed="rId3">
            <a:alphaModFix/>
          </a:blip>
          <a:srcRect/>
          <a:stretch/>
        </p:blipFill>
        <p:spPr>
          <a:xfrm>
            <a:off x="4108450" y="1870900"/>
            <a:ext cx="3785122" cy="28435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46C9B-9E8C-3C82-2351-B4886B321A37}"/>
              </a:ext>
            </a:extLst>
          </p:cNvPr>
          <p:cNvSpPr>
            <a:spLocks noGrp="1"/>
          </p:cNvSpPr>
          <p:nvPr>
            <p:ph type="title"/>
          </p:nvPr>
        </p:nvSpPr>
        <p:spPr/>
        <p:txBody>
          <a:bodyPr/>
          <a:lstStyle/>
          <a:p>
            <a:r>
              <a:rPr lang="en-US" dirty="0"/>
              <a:t>Protection of PHI in </a:t>
            </a:r>
            <a:r>
              <a:rPr lang="en-US" dirty="0" err="1"/>
              <a:t>Femtech</a:t>
            </a:r>
            <a:r>
              <a:rPr lang="en-US" dirty="0"/>
              <a:t> Apps </a:t>
            </a:r>
          </a:p>
        </p:txBody>
      </p:sp>
      <p:sp>
        <p:nvSpPr>
          <p:cNvPr id="3" name="Text Placeholder 2">
            <a:extLst>
              <a:ext uri="{FF2B5EF4-FFF2-40B4-BE49-F238E27FC236}">
                <a16:creationId xmlns:a16="http://schemas.microsoft.com/office/drawing/2014/main" id="{0AC43BF3-BC90-D36C-0503-FA2F16604D9D}"/>
              </a:ext>
            </a:extLst>
          </p:cNvPr>
          <p:cNvSpPr>
            <a:spLocks noGrp="1"/>
          </p:cNvSpPr>
          <p:nvPr>
            <p:ph type="body" idx="1"/>
          </p:nvPr>
        </p:nvSpPr>
        <p:spPr>
          <a:xfrm>
            <a:off x="736600" y="1939163"/>
            <a:ext cx="10515600" cy="4351338"/>
          </a:xfrm>
        </p:spPr>
        <p:txBody>
          <a:bodyPr>
            <a:normAutofit fontScale="92500" lnSpcReduction="10000"/>
          </a:bodyPr>
          <a:lstStyle/>
          <a:p>
            <a:pPr marL="685800" indent="-457200">
              <a:buFont typeface="Wingdings" panose="05000000000000000000" pitchFamily="2" charset="2"/>
              <a:buChar char="§"/>
            </a:pPr>
            <a:r>
              <a:rPr lang="en-US" dirty="0"/>
              <a:t>FDA guidelines – Classifications are:</a:t>
            </a:r>
          </a:p>
          <a:p>
            <a:pPr marL="1143000" lvl="1" indent="-457200">
              <a:buFont typeface="Wingdings" panose="05000000000000000000" pitchFamily="2" charset="2"/>
              <a:buChar char="§"/>
            </a:pPr>
            <a:r>
              <a:rPr lang="en-US" dirty="0"/>
              <a:t>MMA is a medical device, serious health risk.</a:t>
            </a:r>
          </a:p>
          <a:p>
            <a:pPr marL="1143000" lvl="1" indent="-457200">
              <a:buFont typeface="Wingdings" panose="05000000000000000000" pitchFamily="2" charset="2"/>
              <a:buChar char="§"/>
            </a:pPr>
            <a:r>
              <a:rPr lang="en-US" dirty="0"/>
              <a:t>MMA is a medical device, low – moderate health risk</a:t>
            </a:r>
          </a:p>
          <a:p>
            <a:pPr marL="685800" indent="-457200">
              <a:buFont typeface="Wingdings" panose="05000000000000000000" pitchFamily="2" charset="2"/>
              <a:buChar char="§"/>
            </a:pPr>
            <a:r>
              <a:rPr lang="en-US" dirty="0"/>
              <a:t>FTC guidelines – Users should know how their data will be used.</a:t>
            </a:r>
          </a:p>
          <a:p>
            <a:pPr marL="685800" indent="-457200">
              <a:buFont typeface="Wingdings" panose="05000000000000000000" pitchFamily="2" charset="2"/>
              <a:buChar char="§"/>
            </a:pPr>
            <a:r>
              <a:rPr lang="en-US" dirty="0"/>
              <a:t>HHS - HIPAA</a:t>
            </a:r>
          </a:p>
          <a:p>
            <a:endParaRPr lang="en-US" dirty="0"/>
          </a:p>
          <a:p>
            <a:endParaRPr lang="en-US" dirty="0"/>
          </a:p>
          <a:p>
            <a:endParaRPr lang="en-US" dirty="0"/>
          </a:p>
          <a:p>
            <a:endParaRPr lang="en-US" dirty="0"/>
          </a:p>
          <a:p>
            <a:r>
              <a:rPr lang="en-US" sz="1300" dirty="0"/>
              <a:t>Allysan Scatterday, </a:t>
            </a:r>
            <a:r>
              <a:rPr lang="en-US" sz="1300" i="1" dirty="0"/>
              <a:t>This is No Ovary-Action: </a:t>
            </a:r>
            <a:r>
              <a:rPr lang="en-US" sz="1300" i="1" dirty="0" err="1"/>
              <a:t>Femtech</a:t>
            </a:r>
            <a:r>
              <a:rPr lang="en-US" sz="1300" i="1" dirty="0"/>
              <a:t> Apps Need Stronger Regulations to Protect Data and Advance Public Health Goals</a:t>
            </a:r>
            <a:r>
              <a:rPr lang="en-US" sz="1300" dirty="0"/>
              <a:t>, 23 N.C. J.L. &amp; Tech. 636 (2022).    Available at: https://scholarship.law.unc.edu/ncjolt/vol23/iss3/6</a:t>
            </a:r>
          </a:p>
          <a:p>
            <a:endParaRPr lang="en-US" dirty="0"/>
          </a:p>
          <a:p>
            <a:endParaRPr lang="en-US" dirty="0"/>
          </a:p>
        </p:txBody>
      </p:sp>
      <p:sp>
        <p:nvSpPr>
          <p:cNvPr id="4" name="Text Placeholder 3">
            <a:extLst>
              <a:ext uri="{FF2B5EF4-FFF2-40B4-BE49-F238E27FC236}">
                <a16:creationId xmlns:a16="http://schemas.microsoft.com/office/drawing/2014/main" id="{1EEB82E6-6961-6E1F-FCCE-7254D0BC9A26}"/>
              </a:ext>
            </a:extLst>
          </p:cNvPr>
          <p:cNvSpPr>
            <a:spLocks noGrp="1"/>
          </p:cNvSpPr>
          <p:nvPr>
            <p:ph type="body" idx="2"/>
          </p:nvPr>
        </p:nvSpPr>
        <p:spPr>
          <a:xfrm>
            <a:off x="468313" y="6430963"/>
            <a:ext cx="8220144" cy="338137"/>
          </a:xfrm>
        </p:spPr>
        <p:txBody>
          <a:bodyPr>
            <a:noAutofit/>
          </a:bodyPr>
          <a:lstStyle/>
          <a:p>
            <a:endParaRPr lang="en-US" dirty="0"/>
          </a:p>
          <a:p>
            <a:r>
              <a:rPr lang="en-US" dirty="0"/>
              <a:t>MARQUETTE UNIVERSITY  l  College of Nursing  I  Boland Institute for NFP</a:t>
            </a:r>
          </a:p>
          <a:p>
            <a:endParaRPr lang="en-US" dirty="0"/>
          </a:p>
        </p:txBody>
      </p:sp>
    </p:spTree>
    <p:extLst>
      <p:ext uri="{BB962C8B-B14F-4D97-AF65-F5344CB8AC3E}">
        <p14:creationId xmlns:p14="http://schemas.microsoft.com/office/powerpoint/2010/main" val="25719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sz="3200"/>
              <a:t>Ethical Concerns as a NFP Teacher: Using FemTech</a:t>
            </a:r>
            <a:endParaRPr sz="3200"/>
          </a:p>
        </p:txBody>
      </p:sp>
      <p:pic>
        <p:nvPicPr>
          <p:cNvPr id="286" name="Google Shape;286;p17"/>
          <p:cNvPicPr preferRelativeResize="0">
            <a:picLocks noGrp="1"/>
          </p:cNvPicPr>
          <p:nvPr>
            <p:ph type="body" idx="1"/>
          </p:nvPr>
        </p:nvPicPr>
        <p:blipFill rotWithShape="1">
          <a:blip r:embed="rId3">
            <a:alphaModFix/>
          </a:blip>
          <a:srcRect t="13094" b="8088"/>
          <a:stretch/>
        </p:blipFill>
        <p:spPr>
          <a:xfrm>
            <a:off x="917950" y="1735150"/>
            <a:ext cx="10515600" cy="4351200"/>
          </a:xfrm>
          <a:prstGeom prst="rect">
            <a:avLst/>
          </a:prstGeom>
          <a:noFill/>
          <a:ln>
            <a:noFill/>
          </a:ln>
        </p:spPr>
      </p:pic>
      <p:sp>
        <p:nvSpPr>
          <p:cNvPr id="287" name="Google Shape;287;p17"/>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3E7D"/>
              </a:buClr>
              <a:buSzPts val="900"/>
              <a:buFont typeface="Arial"/>
              <a:buNone/>
            </a:pPr>
            <a:r>
              <a:rPr lang="en-US"/>
              <a:t>MARQUETTE UNIVERSITY  l  College of Nursing  I  Boland Institute for NFP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a:t>Purpose of this presentation</a:t>
            </a:r>
            <a:endParaRPr/>
          </a:p>
        </p:txBody>
      </p:sp>
      <p:sp>
        <p:nvSpPr>
          <p:cNvPr id="119" name="Google Shape;119;p2"/>
          <p:cNvSpPr txBox="1">
            <a:spLocks noGrp="1"/>
          </p:cNvSpPr>
          <p:nvPr>
            <p:ph type="body" idx="1"/>
          </p:nvPr>
        </p:nvSpPr>
        <p:spPr>
          <a:xfrm>
            <a:off x="1247775" y="1684185"/>
            <a:ext cx="9696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FFC70D"/>
              </a:buClr>
              <a:buSzPts val="2800"/>
              <a:buFont typeface="Open Sans Light"/>
              <a:buNone/>
            </a:pPr>
            <a:r>
              <a:rPr lang="en-US" dirty="0"/>
              <a:t>Provide a brief overview of the new area of digital science called FemTech through:</a:t>
            </a:r>
            <a:endParaRPr dirty="0"/>
          </a:p>
          <a:p>
            <a:pPr marL="457200" lvl="0" indent="-457200" algn="l" rtl="0">
              <a:lnSpc>
                <a:spcPct val="90000"/>
              </a:lnSpc>
              <a:spcBef>
                <a:spcPts val="1000"/>
              </a:spcBef>
              <a:spcAft>
                <a:spcPts val="0"/>
              </a:spcAft>
              <a:buSzPts val="2800"/>
              <a:buFont typeface="Arial"/>
              <a:buChar char="•"/>
            </a:pPr>
            <a:r>
              <a:rPr lang="en-US" dirty="0"/>
              <a:t>historical and future activities</a:t>
            </a:r>
            <a:endParaRPr dirty="0"/>
          </a:p>
          <a:p>
            <a:pPr marL="457200" lvl="0" indent="-457200" algn="l" rtl="0">
              <a:lnSpc>
                <a:spcPct val="90000"/>
              </a:lnSpc>
              <a:spcBef>
                <a:spcPts val="1000"/>
              </a:spcBef>
              <a:spcAft>
                <a:spcPts val="0"/>
              </a:spcAft>
              <a:buSzPts val="2800"/>
              <a:buFont typeface="Arial"/>
              <a:buChar char="•"/>
            </a:pPr>
            <a:r>
              <a:rPr lang="en-US" dirty="0"/>
              <a:t>Review of the HPO system related to reproduction</a:t>
            </a:r>
            <a:endParaRPr dirty="0"/>
          </a:p>
          <a:p>
            <a:pPr marL="457200" lvl="0" indent="-457200" algn="l" rtl="0">
              <a:lnSpc>
                <a:spcPct val="90000"/>
              </a:lnSpc>
              <a:spcBef>
                <a:spcPts val="1000"/>
              </a:spcBef>
              <a:spcAft>
                <a:spcPts val="0"/>
              </a:spcAft>
              <a:buSzPts val="2800"/>
              <a:buFont typeface="Arial"/>
              <a:buChar char="•"/>
            </a:pPr>
            <a:r>
              <a:rPr lang="en-US" dirty="0"/>
              <a:t>Review of different digital health devices</a:t>
            </a:r>
            <a:endParaRPr dirty="0"/>
          </a:p>
          <a:p>
            <a:pPr marL="1143000" lvl="1" indent="-457200" algn="l" rtl="0">
              <a:lnSpc>
                <a:spcPct val="90000"/>
              </a:lnSpc>
              <a:spcBef>
                <a:spcPts val="500"/>
              </a:spcBef>
              <a:spcAft>
                <a:spcPts val="0"/>
              </a:spcAft>
              <a:buSzPts val="2400"/>
              <a:buFont typeface="Arial"/>
              <a:buChar char="•"/>
            </a:pPr>
            <a:r>
              <a:rPr lang="en-US" dirty="0"/>
              <a:t>urine hormone devices (quantitative and qualitative)</a:t>
            </a:r>
            <a:endParaRPr dirty="0"/>
          </a:p>
          <a:p>
            <a:pPr marL="1143000" lvl="1" indent="-457200" algn="l" rtl="0">
              <a:lnSpc>
                <a:spcPct val="90000"/>
              </a:lnSpc>
              <a:spcBef>
                <a:spcPts val="500"/>
              </a:spcBef>
              <a:spcAft>
                <a:spcPts val="0"/>
              </a:spcAft>
              <a:buSzPts val="2400"/>
              <a:buFont typeface="Arial"/>
              <a:buChar char="•"/>
            </a:pPr>
            <a:r>
              <a:rPr lang="en-US" dirty="0"/>
              <a:t>Wearables</a:t>
            </a:r>
            <a:endParaRPr dirty="0"/>
          </a:p>
          <a:p>
            <a:pPr marL="1143000" lvl="1" indent="-457200" algn="l" rtl="0">
              <a:lnSpc>
                <a:spcPct val="90000"/>
              </a:lnSpc>
              <a:spcBef>
                <a:spcPts val="500"/>
              </a:spcBef>
              <a:spcAft>
                <a:spcPts val="0"/>
              </a:spcAft>
              <a:buSzPts val="2400"/>
              <a:buFont typeface="Arial"/>
              <a:buChar char="•"/>
            </a:pPr>
            <a:r>
              <a:rPr lang="en-US" dirty="0"/>
              <a:t>mHealth apps (mobile apps)</a:t>
            </a:r>
            <a:endParaRPr dirty="0"/>
          </a:p>
          <a:p>
            <a:pPr marL="457200" lvl="0" indent="-457200" algn="l" rtl="0">
              <a:lnSpc>
                <a:spcPct val="90000"/>
              </a:lnSpc>
              <a:spcBef>
                <a:spcPts val="1000"/>
              </a:spcBef>
              <a:spcAft>
                <a:spcPts val="0"/>
              </a:spcAft>
              <a:buSzPts val="2800"/>
              <a:buFont typeface="Arial"/>
              <a:buChar char="•"/>
            </a:pPr>
            <a:r>
              <a:rPr lang="en-US" dirty="0"/>
              <a:t>Ethical concerns related to digital devices, marketing and HC regulations.</a:t>
            </a:r>
            <a:endParaRPr dirty="0"/>
          </a:p>
        </p:txBody>
      </p:sp>
      <p:sp>
        <p:nvSpPr>
          <p:cNvPr id="120" name="Google Shape;120;p2"/>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121" name="Google Shape;121;p2"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E79C0-4CD0-7555-E455-C609B1237205}"/>
              </a:ext>
            </a:extLst>
          </p:cNvPr>
          <p:cNvSpPr>
            <a:spLocks noGrp="1"/>
          </p:cNvSpPr>
          <p:nvPr>
            <p:ph type="title"/>
          </p:nvPr>
        </p:nvSpPr>
        <p:spPr/>
        <p:txBody>
          <a:bodyPr/>
          <a:lstStyle/>
          <a:p>
            <a:r>
              <a:rPr lang="en-US" dirty="0"/>
              <a:t>Summary of gaps:</a:t>
            </a:r>
          </a:p>
        </p:txBody>
      </p:sp>
      <p:sp>
        <p:nvSpPr>
          <p:cNvPr id="3" name="Text Placeholder 2">
            <a:extLst>
              <a:ext uri="{FF2B5EF4-FFF2-40B4-BE49-F238E27FC236}">
                <a16:creationId xmlns:a16="http://schemas.microsoft.com/office/drawing/2014/main" id="{72CFD05E-D606-090E-E876-2B4628D89AB6}"/>
              </a:ext>
            </a:extLst>
          </p:cNvPr>
          <p:cNvSpPr>
            <a:spLocks noGrp="1"/>
          </p:cNvSpPr>
          <p:nvPr>
            <p:ph type="body" idx="1"/>
          </p:nvPr>
        </p:nvSpPr>
        <p:spPr/>
        <p:txBody>
          <a:bodyPr/>
          <a:lstStyle/>
          <a:p>
            <a:pPr marL="685800" indent="-457200">
              <a:buFont typeface="Arial" panose="020B0604020202020204" pitchFamily="34" charset="0"/>
              <a:buChar char="•"/>
            </a:pPr>
            <a:r>
              <a:rPr lang="en-US" dirty="0"/>
              <a:t>Marketing has outpaced human subject’s research.</a:t>
            </a:r>
          </a:p>
          <a:p>
            <a:pPr marL="228600" indent="0"/>
            <a:endParaRPr lang="en-US" dirty="0"/>
          </a:p>
          <a:p>
            <a:pPr marL="685800" indent="-457200">
              <a:buFont typeface="Arial" panose="020B0604020202020204" pitchFamily="34" charset="0"/>
              <a:buChar char="•"/>
            </a:pPr>
            <a:r>
              <a:rPr lang="en-US" dirty="0"/>
              <a:t>Regulatory bodies have traditionally taken a hands-off approach to tighter regulations due to legislative bodies supporting the market to support research.</a:t>
            </a:r>
          </a:p>
          <a:p>
            <a:pPr marL="228600" indent="0"/>
            <a:endParaRPr lang="en-US" dirty="0"/>
          </a:p>
          <a:p>
            <a:pPr marL="685800" indent="-457200">
              <a:buFont typeface="Arial" panose="020B0604020202020204" pitchFamily="34" charset="0"/>
              <a:buChar char="•"/>
            </a:pPr>
            <a:r>
              <a:rPr lang="en-US" dirty="0"/>
              <a:t>Secular market </a:t>
            </a:r>
          </a:p>
          <a:p>
            <a:pPr marL="228600" indent="0"/>
            <a:endParaRPr lang="en-US" dirty="0"/>
          </a:p>
          <a:p>
            <a:pPr marL="685800" indent="-45720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5" name="Text Placeholder 3">
            <a:extLst>
              <a:ext uri="{FF2B5EF4-FFF2-40B4-BE49-F238E27FC236}">
                <a16:creationId xmlns:a16="http://schemas.microsoft.com/office/drawing/2014/main" id="{1DC5FD34-86AC-C3AF-7DA1-1A9EFFF96B5B}"/>
              </a:ext>
            </a:extLst>
          </p:cNvPr>
          <p:cNvSpPr>
            <a:spLocks noGrp="1"/>
          </p:cNvSpPr>
          <p:nvPr>
            <p:ph type="body" idx="2"/>
          </p:nvPr>
        </p:nvSpPr>
        <p:spPr>
          <a:xfrm>
            <a:off x="608013" y="6506401"/>
            <a:ext cx="8220075" cy="338137"/>
          </a:xfrm>
        </p:spPr>
        <p:txBody>
          <a:bodyPr>
            <a:noAutofit/>
          </a:bodyPr>
          <a:lstStyle/>
          <a:p>
            <a:endParaRPr lang="en-US" dirty="0"/>
          </a:p>
          <a:p>
            <a:r>
              <a:rPr lang="en-US" dirty="0"/>
              <a:t>MARQUETTE UNIVERSITY  l  College of Nursing  I  Boland Institute for NFP</a:t>
            </a:r>
          </a:p>
          <a:p>
            <a:endParaRPr lang="en-US" dirty="0"/>
          </a:p>
        </p:txBody>
      </p:sp>
    </p:spTree>
    <p:extLst>
      <p:ext uri="{BB962C8B-B14F-4D97-AF65-F5344CB8AC3E}">
        <p14:creationId xmlns:p14="http://schemas.microsoft.com/office/powerpoint/2010/main" val="36373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a:t>Future of FemTech: Fertility Monitoring</a:t>
            </a:r>
            <a:endParaRPr/>
          </a:p>
        </p:txBody>
      </p:sp>
      <p:sp>
        <p:nvSpPr>
          <p:cNvPr id="277" name="Google Shape;277;p16"/>
          <p:cNvSpPr txBox="1">
            <a:spLocks noGrp="1"/>
          </p:cNvSpPr>
          <p:nvPr>
            <p:ph type="body" idx="1"/>
          </p:nvPr>
        </p:nvSpPr>
        <p:spPr>
          <a:xfrm>
            <a:off x="838200" y="1742406"/>
            <a:ext cx="10515600" cy="4351338"/>
          </a:xfrm>
          <a:prstGeom prst="rect">
            <a:avLst/>
          </a:prstGeom>
          <a:noFill/>
          <a:ln>
            <a:noFill/>
          </a:ln>
        </p:spPr>
        <p:txBody>
          <a:bodyPr spcFirstLastPara="1" wrap="square" lIns="91425" tIns="45700" rIns="91425" bIns="45700" anchor="t" anchorCtr="0">
            <a:normAutofit fontScale="92500"/>
          </a:bodyPr>
          <a:lstStyle/>
          <a:p>
            <a:pPr marL="457200" lvl="0" indent="-457200" algn="l" rtl="0">
              <a:lnSpc>
                <a:spcPct val="90000"/>
              </a:lnSpc>
              <a:spcBef>
                <a:spcPts val="0"/>
              </a:spcBef>
              <a:spcAft>
                <a:spcPts val="0"/>
              </a:spcAft>
              <a:buSzPts val="2800"/>
              <a:buFont typeface="Arial"/>
              <a:buChar char="•"/>
            </a:pPr>
            <a:r>
              <a:rPr lang="en-US" dirty="0"/>
              <a:t>Devices and apps are tools they don’t replace the NFP teacher.</a:t>
            </a:r>
            <a:endParaRPr dirty="0"/>
          </a:p>
          <a:p>
            <a:pPr marL="457200" lvl="0" indent="-457200" algn="l" rtl="0">
              <a:lnSpc>
                <a:spcPct val="90000"/>
              </a:lnSpc>
              <a:spcBef>
                <a:spcPts val="1000"/>
              </a:spcBef>
              <a:spcAft>
                <a:spcPts val="0"/>
              </a:spcAft>
              <a:buSzPts val="2800"/>
              <a:buFont typeface="Arial"/>
              <a:buChar char="•"/>
            </a:pPr>
            <a:r>
              <a:rPr lang="en-US" dirty="0"/>
              <a:t>Data security - is the couple aware of where their data is or will go once it is in the app?</a:t>
            </a:r>
            <a:endParaRPr dirty="0"/>
          </a:p>
          <a:p>
            <a:pPr marL="457200" lvl="0" indent="-457200" algn="l" rtl="0">
              <a:lnSpc>
                <a:spcPct val="90000"/>
              </a:lnSpc>
              <a:spcBef>
                <a:spcPts val="1000"/>
              </a:spcBef>
              <a:spcAft>
                <a:spcPts val="0"/>
              </a:spcAft>
              <a:buSzPts val="2800"/>
              <a:buChar char="•"/>
            </a:pPr>
            <a:r>
              <a:rPr lang="en-US" dirty="0"/>
              <a:t>Rigorous human subject RESEARCH desperately needed.</a:t>
            </a:r>
          </a:p>
          <a:p>
            <a:pPr marL="457200" lvl="0" indent="-457200" algn="l" rtl="0">
              <a:lnSpc>
                <a:spcPct val="90000"/>
              </a:lnSpc>
              <a:spcBef>
                <a:spcPts val="1000"/>
              </a:spcBef>
              <a:spcAft>
                <a:spcPts val="0"/>
              </a:spcAft>
              <a:buSzPts val="2800"/>
              <a:buChar char="•"/>
            </a:pPr>
            <a:r>
              <a:rPr lang="en-US" dirty="0"/>
              <a:t>Regulatory guidelines to secure PTA PI data that blue tooths to devices. </a:t>
            </a:r>
            <a:endParaRPr dirty="0"/>
          </a:p>
          <a:p>
            <a:pPr marL="457200" lvl="0" indent="-457200" algn="l" rtl="0">
              <a:lnSpc>
                <a:spcPct val="90000"/>
              </a:lnSpc>
              <a:spcBef>
                <a:spcPts val="1000"/>
              </a:spcBef>
              <a:spcAft>
                <a:spcPts val="0"/>
              </a:spcAft>
              <a:buSzPts val="2800"/>
              <a:buFont typeface="Arial"/>
              <a:buChar char="•"/>
            </a:pPr>
            <a:r>
              <a:rPr lang="en-US" dirty="0"/>
              <a:t>Quantitative urine hormone monitoring devices with fertility charting have the potential to intersect with mainstream medical management in a way that can revolutionize women’s/couples’ fertility healthcare.</a:t>
            </a:r>
            <a:endParaRPr dirty="0"/>
          </a:p>
        </p:txBody>
      </p:sp>
      <p:sp>
        <p:nvSpPr>
          <p:cNvPr id="278" name="Google Shape;278;p16"/>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279" name="Google Shape;279;p16"/>
          <p:cNvPicPr preferRelativeResize="0"/>
          <p:nvPr/>
        </p:nvPicPr>
        <p:blipFill rotWithShape="1">
          <a:blip r:embed="rId3">
            <a:alphaModFix/>
          </a:blip>
          <a:srcRect/>
          <a:stretch/>
        </p:blipFill>
        <p:spPr>
          <a:xfrm>
            <a:off x="0" y="5393565"/>
            <a:ext cx="975445" cy="107908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8"/>
          <p:cNvSpPr txBox="1">
            <a:spLocks noGrp="1"/>
          </p:cNvSpPr>
          <p:nvPr>
            <p:ph type="title"/>
          </p:nvPr>
        </p:nvSpPr>
        <p:spPr>
          <a:xfrm>
            <a:off x="798898" y="51342"/>
            <a:ext cx="10761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dirty="0"/>
              <a:t>References</a:t>
            </a:r>
            <a:endParaRPr dirty="0"/>
          </a:p>
        </p:txBody>
      </p:sp>
      <p:sp>
        <p:nvSpPr>
          <p:cNvPr id="294" name="Google Shape;294;p18"/>
          <p:cNvSpPr txBox="1">
            <a:spLocks noGrp="1"/>
          </p:cNvSpPr>
          <p:nvPr>
            <p:ph type="body" idx="1"/>
          </p:nvPr>
        </p:nvSpPr>
        <p:spPr>
          <a:xfrm>
            <a:off x="1592248" y="1137723"/>
            <a:ext cx="9174900" cy="4351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FFC70D"/>
              </a:buClr>
              <a:buSzPts val="1600"/>
              <a:buFont typeface="Open Sans Light"/>
              <a:buNone/>
            </a:pPr>
            <a:r>
              <a:rPr lang="en-US" sz="1600" u="sng" dirty="0">
                <a:solidFill>
                  <a:schemeClr val="bg1"/>
                </a:solidFill>
                <a:hlinkClick r:id="rId3">
                  <a:extLst>
                    <a:ext uri="{A12FA001-AC4F-418D-AE19-62706E023703}">
                      <ahyp:hlinkClr xmlns:ahyp="http://schemas.microsoft.com/office/drawing/2018/hyperlinkcolor" val="tx"/>
                    </a:ext>
                  </a:extLst>
                </a:hlinkClick>
              </a:rPr>
              <a:t>https://helloclue.com/about-clue</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4">
                  <a:extLst>
                    <a:ext uri="{A12FA001-AC4F-418D-AE19-62706E023703}">
                      <ahyp:hlinkClr xmlns:ahyp="http://schemas.microsoft.com/office/drawing/2018/hyperlinkcolor" val="tx"/>
                    </a:ext>
                  </a:extLst>
                </a:hlinkClick>
              </a:rPr>
              <a:t>https://www.fledge.net/revolutionizing-femtech-meeting-with-ida-tin-2/</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5">
                  <a:extLst>
                    <a:ext uri="{A12FA001-AC4F-418D-AE19-62706E023703}">
                      <ahyp:hlinkClr xmlns:ahyp="http://schemas.microsoft.com/office/drawing/2018/hyperlinkcolor" val="tx"/>
                    </a:ext>
                  </a:extLst>
                </a:hlinkClick>
              </a:rPr>
              <a:t>https://startupiceland.com/2017/03/03/ida-tin-founder-profile-si2017/</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6">
                  <a:extLst>
                    <a:ext uri="{A12FA001-AC4F-418D-AE19-62706E023703}">
                      <ahyp:hlinkClr xmlns:ahyp="http://schemas.microsoft.com/office/drawing/2018/hyperlinkcolor" val="tx"/>
                    </a:ext>
                  </a:extLst>
                </a:hlinkClick>
              </a:rPr>
              <a:t>https://www.moengage.com/blog/digital-health-data-protection-on-engagement-platforms/</a:t>
            </a:r>
            <a:r>
              <a:rPr lang="en-US" sz="1600" dirty="0">
                <a:solidFill>
                  <a:schemeClr val="bg1"/>
                </a:solidFill>
              </a:rPr>
              <a:t> </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7">
                  <a:extLst>
                    <a:ext uri="{A12FA001-AC4F-418D-AE19-62706E023703}">
                      <ahyp:hlinkClr xmlns:ahyp="http://schemas.microsoft.com/office/drawing/2018/hyperlinkcolor" val="tx"/>
                    </a:ext>
                  </a:extLst>
                </a:hlinkClick>
              </a:rPr>
              <a:t>https://readyourbody.com/</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8">
                  <a:extLst>
                    <a:ext uri="{A12FA001-AC4F-418D-AE19-62706E023703}">
                      <ahyp:hlinkClr xmlns:ahyp="http://schemas.microsoft.com/office/drawing/2018/hyperlinkcolor" val="tx"/>
                    </a:ext>
                  </a:extLst>
                </a:hlinkClick>
              </a:rPr>
              <a:t>https://flo.health/</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9">
                  <a:extLst>
                    <a:ext uri="{A12FA001-AC4F-418D-AE19-62706E023703}">
                      <ahyp:hlinkClr xmlns:ahyp="http://schemas.microsoft.com/office/drawing/2018/hyperlinkcolor" val="tx"/>
                    </a:ext>
                  </a:extLst>
                </a:hlinkClick>
              </a:rPr>
              <a:t>https://www.oviahealth.com/blog/fertility-cycle-tracker/fertility-period-tracker/</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10">
                  <a:extLst>
                    <a:ext uri="{A12FA001-AC4F-418D-AE19-62706E023703}">
                      <ahyp:hlinkClr xmlns:ahyp="http://schemas.microsoft.com/office/drawing/2018/hyperlinkcolor" val="tx"/>
                    </a:ext>
                  </a:extLst>
                </a:hlinkClick>
              </a:rPr>
              <a:t>https://www.jotmi.org/index.php/GT/article/view/4586</a:t>
            </a:r>
            <a:r>
              <a:rPr lang="en-US" sz="1600" dirty="0">
                <a:solidFill>
                  <a:schemeClr val="bg1"/>
                </a:solidFill>
              </a:rPr>
              <a:t> </a:t>
            </a:r>
            <a:endParaRPr sz="1600" dirty="0">
              <a:solidFill>
                <a:schemeClr val="bg1"/>
              </a:solidFill>
            </a:endParaRPr>
          </a:p>
          <a:p>
            <a:pPr marL="0" lvl="0" indent="0" algn="l" rtl="0">
              <a:lnSpc>
                <a:spcPct val="150000"/>
              </a:lnSpc>
              <a:spcBef>
                <a:spcPts val="1000"/>
              </a:spcBef>
              <a:spcAft>
                <a:spcPts val="0"/>
              </a:spcAft>
              <a:buClr>
                <a:srgbClr val="FFC70D"/>
              </a:buClr>
              <a:buSzPts val="1600"/>
              <a:buFont typeface="Open Sans Light"/>
              <a:buNone/>
            </a:pPr>
            <a:r>
              <a:rPr lang="en-US" sz="1600" u="sng" dirty="0">
                <a:solidFill>
                  <a:schemeClr val="bg1"/>
                </a:solidFill>
                <a:hlinkClick r:id="rId11">
                  <a:extLst>
                    <a:ext uri="{A12FA001-AC4F-418D-AE19-62706E023703}">
                      <ahyp:hlinkClr xmlns:ahyp="http://schemas.microsoft.com/office/drawing/2018/hyperlinkcolor" val="tx"/>
                    </a:ext>
                  </a:extLst>
                </a:hlinkClick>
              </a:rPr>
              <a:t>https://pubmed.ncbi.nlm.nih.gov/36807364/</a:t>
            </a:r>
            <a:r>
              <a:rPr lang="en-US" sz="1600" dirty="0">
                <a:solidFill>
                  <a:schemeClr val="bg1"/>
                </a:solidFill>
              </a:rPr>
              <a:t> </a:t>
            </a:r>
          </a:p>
          <a:p>
            <a:pPr marL="0" lvl="0" indent="0">
              <a:lnSpc>
                <a:spcPct val="150000"/>
              </a:lnSpc>
              <a:buSzPts val="1600"/>
            </a:pPr>
            <a:r>
              <a:rPr lang="en-US" sz="1600" dirty="0">
                <a:solidFill>
                  <a:schemeClr val="bg1"/>
                </a:solidFill>
                <a:hlinkClick r:id="rId12">
                  <a:extLst>
                    <a:ext uri="{A12FA001-AC4F-418D-AE19-62706E023703}">
                      <ahyp:hlinkClr xmlns:ahyp="http://schemas.microsoft.com/office/drawing/2018/hyperlinkcolor" val="tx"/>
                    </a:ext>
                  </a:extLst>
                </a:hlinkClick>
              </a:rPr>
              <a:t>https://www.precedenceresearch.com/femtech-market</a:t>
            </a:r>
            <a:r>
              <a:rPr lang="en-US" sz="1600" dirty="0">
                <a:solidFill>
                  <a:schemeClr val="bg1"/>
                </a:solidFill>
              </a:rPr>
              <a:t> </a:t>
            </a:r>
            <a:endParaRPr sz="1600" dirty="0">
              <a:solidFill>
                <a:schemeClr val="bg1"/>
              </a:solidFill>
            </a:endParaRPr>
          </a:p>
          <a:p>
            <a:pPr marL="0" lvl="0" indent="0" algn="l" rtl="0">
              <a:lnSpc>
                <a:spcPct val="90000"/>
              </a:lnSpc>
              <a:spcBef>
                <a:spcPts val="1000"/>
              </a:spcBef>
              <a:spcAft>
                <a:spcPts val="0"/>
              </a:spcAft>
              <a:buClr>
                <a:srgbClr val="FFC70D"/>
              </a:buClr>
              <a:buSzPts val="1600"/>
              <a:buFont typeface="Open Sans Light"/>
              <a:buNone/>
            </a:pPr>
            <a:endParaRPr sz="1600" dirty="0"/>
          </a:p>
          <a:p>
            <a:pPr marL="0" lvl="0" indent="0" algn="l" rtl="0">
              <a:lnSpc>
                <a:spcPct val="90000"/>
              </a:lnSpc>
              <a:spcBef>
                <a:spcPts val="1000"/>
              </a:spcBef>
              <a:spcAft>
                <a:spcPts val="0"/>
              </a:spcAft>
              <a:buClr>
                <a:srgbClr val="FFC70D"/>
              </a:buClr>
              <a:buSzPts val="1600"/>
              <a:buFont typeface="Open Sans Light"/>
              <a:buNone/>
            </a:pPr>
            <a:endParaRPr sz="1600" dirty="0"/>
          </a:p>
          <a:p>
            <a:pPr marL="0" lvl="0" indent="0" algn="l" rtl="0">
              <a:lnSpc>
                <a:spcPct val="90000"/>
              </a:lnSpc>
              <a:spcBef>
                <a:spcPts val="1000"/>
              </a:spcBef>
              <a:spcAft>
                <a:spcPts val="0"/>
              </a:spcAft>
              <a:buClr>
                <a:srgbClr val="FFC70D"/>
              </a:buClr>
              <a:buSzPts val="1600"/>
              <a:buFont typeface="Open Sans Light"/>
              <a:buNone/>
            </a:pPr>
            <a:r>
              <a:rPr lang="en-US" sz="1600" dirty="0"/>
              <a:t> </a:t>
            </a:r>
            <a:endParaRPr dirty="0"/>
          </a:p>
          <a:p>
            <a:pPr marL="0" lvl="0" indent="0" algn="l" rtl="0">
              <a:lnSpc>
                <a:spcPct val="90000"/>
              </a:lnSpc>
              <a:spcBef>
                <a:spcPts val="1000"/>
              </a:spcBef>
              <a:spcAft>
                <a:spcPts val="0"/>
              </a:spcAft>
              <a:buClr>
                <a:srgbClr val="FFC70D"/>
              </a:buClr>
              <a:buSzPts val="2800"/>
              <a:buFont typeface="Open Sans Light"/>
              <a:buNone/>
            </a:pPr>
            <a:endParaRPr dirty="0"/>
          </a:p>
        </p:txBody>
      </p:sp>
      <p:sp>
        <p:nvSpPr>
          <p:cNvPr id="295" name="Google Shape;295;p18"/>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296" name="Google Shape;296;p18" descr="A yellow and white logo&#10;&#10;AI-generated content may be incorrect."/>
          <p:cNvPicPr preferRelativeResize="0"/>
          <p:nvPr/>
        </p:nvPicPr>
        <p:blipFill rotWithShape="1">
          <a:blip r:embed="rId13">
            <a:alphaModFix amt="86000"/>
          </a:blip>
          <a:srcRect/>
          <a:stretch/>
        </p:blipFill>
        <p:spPr>
          <a:xfrm>
            <a:off x="16528" y="5446695"/>
            <a:ext cx="979769" cy="10731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9" descr="A yellow and white logo&#10;&#10;AI-generated content may be incorrect."/>
          <p:cNvPicPr preferRelativeResize="0">
            <a:picLocks noGrp="1"/>
          </p:cNvPicPr>
          <p:nvPr>
            <p:ph type="body" idx="1"/>
          </p:nvPr>
        </p:nvPicPr>
        <p:blipFill rotWithShape="1">
          <a:blip r:embed="rId3">
            <a:alphaModFix amt="86000"/>
          </a:blip>
          <a:srcRect/>
          <a:stretch/>
        </p:blipFill>
        <p:spPr>
          <a:xfrm>
            <a:off x="16528" y="5446695"/>
            <a:ext cx="979769" cy="1073168"/>
          </a:xfrm>
          <a:prstGeom prst="rect">
            <a:avLst/>
          </a:prstGeom>
          <a:noFill/>
          <a:ln>
            <a:noFill/>
          </a:ln>
        </p:spPr>
      </p:pic>
      <p:sp>
        <p:nvSpPr>
          <p:cNvPr id="303" name="Google Shape;303;p19"/>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endParaRPr/>
          </a:p>
        </p:txBody>
      </p:sp>
      <p:pic>
        <p:nvPicPr>
          <p:cNvPr id="304" name="Google Shape;304;p19" descr="A black and yellow sign with a castle in the middle&#10;&#10;AI-generated content may be incorrect."/>
          <p:cNvPicPr preferRelativeResize="0"/>
          <p:nvPr/>
        </p:nvPicPr>
        <p:blipFill rotWithShape="1">
          <a:blip r:embed="rId4">
            <a:alphaModFix/>
          </a:blip>
          <a:srcRect/>
          <a:stretch/>
        </p:blipFill>
        <p:spPr>
          <a:xfrm>
            <a:off x="3627120" y="1932915"/>
            <a:ext cx="4937760" cy="29921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a:t>FemTech: Origins</a:t>
            </a:r>
            <a:endParaRPr/>
          </a:p>
        </p:txBody>
      </p:sp>
      <p:sp>
        <p:nvSpPr>
          <p:cNvPr id="128" name="Google Shape;128;p3"/>
          <p:cNvSpPr txBox="1">
            <a:spLocks noGrp="1"/>
          </p:cNvSpPr>
          <p:nvPr>
            <p:ph type="body" idx="1"/>
          </p:nvPr>
        </p:nvSpPr>
        <p:spPr>
          <a:xfrm>
            <a:off x="838200" y="1602604"/>
            <a:ext cx="10515600" cy="435133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800"/>
              <a:buFont typeface="Arial"/>
              <a:buChar char="•"/>
            </a:pPr>
            <a:r>
              <a:rPr lang="en-US"/>
              <a:t>Subset of Digital health (e.g., mHealth)</a:t>
            </a:r>
            <a:endParaRPr/>
          </a:p>
          <a:p>
            <a:pPr marL="457200" lvl="0" indent="-457200" algn="l" rtl="0">
              <a:lnSpc>
                <a:spcPct val="90000"/>
              </a:lnSpc>
              <a:spcBef>
                <a:spcPts val="1000"/>
              </a:spcBef>
              <a:spcAft>
                <a:spcPts val="0"/>
              </a:spcAft>
              <a:buSzPts val="2800"/>
              <a:buFont typeface="Arial"/>
              <a:buChar char="•"/>
            </a:pPr>
            <a:r>
              <a:rPr lang="en-US"/>
              <a:t>Fertility health or feminine health</a:t>
            </a:r>
            <a:endParaRPr/>
          </a:p>
          <a:p>
            <a:pPr marL="457200" lvl="0" indent="-457200" algn="l" rtl="0">
              <a:lnSpc>
                <a:spcPct val="90000"/>
              </a:lnSpc>
              <a:spcBef>
                <a:spcPts val="1000"/>
              </a:spcBef>
              <a:spcAft>
                <a:spcPts val="0"/>
              </a:spcAft>
              <a:buSzPts val="2800"/>
              <a:buFont typeface="Arial"/>
              <a:buChar char="•"/>
            </a:pPr>
            <a:r>
              <a:rPr lang="en-US"/>
              <a:t>Ida Tin- digital health engineer</a:t>
            </a:r>
            <a:endParaRPr/>
          </a:p>
          <a:p>
            <a:pPr marL="0" lvl="0" indent="0" algn="l" rtl="0">
              <a:lnSpc>
                <a:spcPct val="90000"/>
              </a:lnSpc>
              <a:spcBef>
                <a:spcPts val="1000"/>
              </a:spcBef>
              <a:spcAft>
                <a:spcPts val="0"/>
              </a:spcAft>
              <a:buClr>
                <a:srgbClr val="FFC70D"/>
              </a:buClr>
              <a:buSzPts val="2800"/>
              <a:buFont typeface="Open Sans Light"/>
              <a:buNone/>
            </a:pPr>
            <a:r>
              <a:rPr lang="en-US"/>
              <a:t>     developer of Clue 2015.</a:t>
            </a:r>
            <a:endParaRPr/>
          </a:p>
          <a:p>
            <a:pPr marL="457200" lvl="0" indent="-457200" algn="l" rtl="0">
              <a:lnSpc>
                <a:spcPct val="90000"/>
              </a:lnSpc>
              <a:spcBef>
                <a:spcPts val="1000"/>
              </a:spcBef>
              <a:spcAft>
                <a:spcPts val="0"/>
              </a:spcAft>
              <a:buSzPts val="2800"/>
              <a:buFont typeface="Arial"/>
              <a:buChar char="•"/>
            </a:pPr>
            <a:r>
              <a:rPr lang="en-US"/>
              <a:t>Clue – 10 million users, 190 countries</a:t>
            </a:r>
            <a:endParaRPr/>
          </a:p>
          <a:p>
            <a:pPr marL="0" lvl="0" indent="0" algn="l" rtl="0">
              <a:lnSpc>
                <a:spcPct val="90000"/>
              </a:lnSpc>
              <a:spcBef>
                <a:spcPts val="1000"/>
              </a:spcBef>
              <a:spcAft>
                <a:spcPts val="0"/>
              </a:spcAft>
              <a:buClr>
                <a:srgbClr val="FFC70D"/>
              </a:buClr>
              <a:buSzPts val="2800"/>
              <a:buFont typeface="Open Sans Light"/>
              <a:buNone/>
            </a:pPr>
            <a:r>
              <a:rPr lang="en-US"/>
              <a:t>     worth about $23 million.</a:t>
            </a:r>
            <a:endParaRPr/>
          </a:p>
          <a:p>
            <a:pPr marL="0" lvl="0" indent="0" algn="l" rtl="0">
              <a:lnSpc>
                <a:spcPct val="90000"/>
              </a:lnSpc>
              <a:spcBef>
                <a:spcPts val="1000"/>
              </a:spcBef>
              <a:spcAft>
                <a:spcPts val="0"/>
              </a:spcAft>
              <a:buClr>
                <a:srgbClr val="FFC70D"/>
              </a:buClr>
              <a:buSzPts val="2800"/>
              <a:buFont typeface="Open Sans Light"/>
              <a:buNone/>
            </a:pPr>
            <a:r>
              <a:rPr lang="en-US"/>
              <a:t>     “technology brings awareness to the</a:t>
            </a:r>
            <a:endParaRPr/>
          </a:p>
          <a:p>
            <a:pPr marL="0" lvl="0" indent="0" algn="l" rtl="0">
              <a:lnSpc>
                <a:spcPct val="90000"/>
              </a:lnSpc>
              <a:spcBef>
                <a:spcPts val="1000"/>
              </a:spcBef>
              <a:spcAft>
                <a:spcPts val="0"/>
              </a:spcAft>
              <a:buClr>
                <a:srgbClr val="FFC70D"/>
              </a:buClr>
              <a:buSzPts val="2800"/>
              <a:buFont typeface="Open Sans Light"/>
              <a:buNone/>
            </a:pPr>
            <a:r>
              <a:rPr lang="en-US"/>
              <a:t>      invisible in women’s bodies”</a:t>
            </a:r>
            <a:endParaRPr/>
          </a:p>
          <a:p>
            <a:pPr marL="457200" lvl="0" indent="-279400" algn="l" rtl="0">
              <a:lnSpc>
                <a:spcPct val="90000"/>
              </a:lnSpc>
              <a:spcBef>
                <a:spcPts val="1000"/>
              </a:spcBef>
              <a:spcAft>
                <a:spcPts val="0"/>
              </a:spcAft>
              <a:buSzPts val="2800"/>
              <a:buFont typeface="Arial"/>
              <a:buNone/>
            </a:pPr>
            <a:endParaRPr/>
          </a:p>
        </p:txBody>
      </p:sp>
      <p:sp>
        <p:nvSpPr>
          <p:cNvPr id="129" name="Google Shape;129;p3"/>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dirty="0"/>
              <a:t>MARQUETTE UNIVERSITY  l  College of Nursing  I  Boland Institute for NFP</a:t>
            </a:r>
            <a:endParaRPr dirty="0"/>
          </a:p>
        </p:txBody>
      </p:sp>
      <p:pic>
        <p:nvPicPr>
          <p:cNvPr id="130" name="Google Shape;130;p3"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131" name="Google Shape;131;p3" descr="Revolutionizing Femtech: Meeting with Ida Tin – Fledge"/>
          <p:cNvPicPr preferRelativeResize="0"/>
          <p:nvPr/>
        </p:nvPicPr>
        <p:blipFill rotWithShape="1">
          <a:blip r:embed="rId4">
            <a:alphaModFix/>
          </a:blip>
          <a:srcRect/>
          <a:stretch/>
        </p:blipFill>
        <p:spPr>
          <a:xfrm>
            <a:off x="7520241" y="1934768"/>
            <a:ext cx="4116070" cy="2743200"/>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8468362" y="4923232"/>
            <a:ext cx="2219828" cy="6643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F2CF-93A5-4809-F34C-7616A66FACF5}"/>
              </a:ext>
            </a:extLst>
          </p:cNvPr>
          <p:cNvSpPr>
            <a:spLocks noGrp="1"/>
          </p:cNvSpPr>
          <p:nvPr>
            <p:ph type="title"/>
          </p:nvPr>
        </p:nvSpPr>
        <p:spPr/>
        <p:txBody>
          <a:bodyPr/>
          <a:lstStyle/>
          <a:p>
            <a:r>
              <a:rPr lang="en-US" dirty="0"/>
              <a:t>Market Predictions 2025-2035</a:t>
            </a:r>
          </a:p>
        </p:txBody>
      </p:sp>
      <p:sp>
        <p:nvSpPr>
          <p:cNvPr id="3" name="Text Placeholder 2">
            <a:extLst>
              <a:ext uri="{FF2B5EF4-FFF2-40B4-BE49-F238E27FC236}">
                <a16:creationId xmlns:a16="http://schemas.microsoft.com/office/drawing/2014/main" id="{9ADF6EFA-0F63-B821-66AF-F76B361C0BC8}"/>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61A14215-E39A-AFFB-B8E5-E5BF3C682664}"/>
              </a:ext>
            </a:extLst>
          </p:cNvPr>
          <p:cNvSpPr>
            <a:spLocks noGrp="1"/>
          </p:cNvSpPr>
          <p:nvPr>
            <p:ph type="body" idx="2"/>
          </p:nvPr>
        </p:nvSpPr>
        <p:spPr>
          <a:xfrm>
            <a:off x="480036" y="6625370"/>
            <a:ext cx="8220144" cy="338137"/>
          </a:xfrm>
        </p:spPr>
        <p:txBody>
          <a:bodyPr>
            <a:noAutofit/>
          </a:bodyPr>
          <a:lstStyle/>
          <a:p>
            <a:r>
              <a:rPr lang="en-US" dirty="0"/>
              <a:t>MARQUETTE UNIVERSITY  l  College of Nursing  I  Boland Institute for NFP</a:t>
            </a:r>
          </a:p>
          <a:p>
            <a:endParaRPr lang="en-US" dirty="0"/>
          </a:p>
        </p:txBody>
      </p:sp>
      <p:pic>
        <p:nvPicPr>
          <p:cNvPr id="6" name="Picture 5">
            <a:extLst>
              <a:ext uri="{FF2B5EF4-FFF2-40B4-BE49-F238E27FC236}">
                <a16:creationId xmlns:a16="http://schemas.microsoft.com/office/drawing/2014/main" id="{F0DD27BF-8559-E886-EFF2-DAED4570CF03}"/>
              </a:ext>
            </a:extLst>
          </p:cNvPr>
          <p:cNvPicPr>
            <a:picLocks noChangeAspect="1"/>
          </p:cNvPicPr>
          <p:nvPr/>
        </p:nvPicPr>
        <p:blipFill>
          <a:blip r:embed="rId3"/>
          <a:stretch>
            <a:fillRect/>
          </a:stretch>
        </p:blipFill>
        <p:spPr>
          <a:xfrm>
            <a:off x="971437" y="1776001"/>
            <a:ext cx="7582126" cy="4260621"/>
          </a:xfrm>
          <a:prstGeom prst="rect">
            <a:avLst/>
          </a:prstGeom>
        </p:spPr>
      </p:pic>
      <p:pic>
        <p:nvPicPr>
          <p:cNvPr id="8" name="Google Shape;141;p4" descr="A yellow and white logo&#10;&#10;AI-generated content may be incorrect.">
            <a:extLst>
              <a:ext uri="{FF2B5EF4-FFF2-40B4-BE49-F238E27FC236}">
                <a16:creationId xmlns:a16="http://schemas.microsoft.com/office/drawing/2014/main" id="{7AFBBB89-4E4E-C1EF-D380-DE8598A013EB}"/>
              </a:ext>
            </a:extLst>
          </p:cNvPr>
          <p:cNvPicPr preferRelativeResize="0"/>
          <p:nvPr/>
        </p:nvPicPr>
        <p:blipFill rotWithShape="1">
          <a:blip r:embed="rId4">
            <a:alphaModFix amt="86000"/>
          </a:blip>
          <a:srcRect/>
          <a:stretch/>
        </p:blipFill>
        <p:spPr>
          <a:xfrm>
            <a:off x="16529" y="5822731"/>
            <a:ext cx="666644" cy="697132"/>
          </a:xfrm>
          <a:prstGeom prst="rect">
            <a:avLst/>
          </a:prstGeom>
          <a:noFill/>
          <a:ln>
            <a:noFill/>
          </a:ln>
        </p:spPr>
      </p:pic>
    </p:spTree>
    <p:extLst>
      <p:ext uri="{BB962C8B-B14F-4D97-AF65-F5344CB8AC3E}">
        <p14:creationId xmlns:p14="http://schemas.microsoft.com/office/powerpoint/2010/main" val="28116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a:t>Research and Development</a:t>
            </a:r>
            <a:endParaRPr/>
          </a:p>
        </p:txBody>
      </p:sp>
      <p:sp>
        <p:nvSpPr>
          <p:cNvPr id="139" name="Google Shape;139;p4"/>
          <p:cNvSpPr txBox="1">
            <a:spLocks noGrp="1"/>
          </p:cNvSpPr>
          <p:nvPr>
            <p:ph type="body" idx="1"/>
          </p:nvPr>
        </p:nvSpPr>
        <p:spPr>
          <a:xfrm>
            <a:off x="1321676" y="1809367"/>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70D"/>
              </a:buClr>
              <a:buSzPts val="2800"/>
              <a:buFont typeface="Open Sans Light"/>
              <a:buNone/>
            </a:pPr>
            <a:r>
              <a:rPr lang="en-US" dirty="0"/>
              <a:t>Areas of women’s health:</a:t>
            </a:r>
            <a:endParaRPr dirty="0"/>
          </a:p>
          <a:p>
            <a:pPr marL="457200" lvl="0" indent="-457200" algn="l" rtl="0">
              <a:lnSpc>
                <a:spcPct val="90000"/>
              </a:lnSpc>
              <a:spcBef>
                <a:spcPts val="1000"/>
              </a:spcBef>
              <a:spcAft>
                <a:spcPts val="0"/>
              </a:spcAft>
              <a:buSzPts val="2800"/>
              <a:buFont typeface="Arial"/>
              <a:buChar char="•"/>
            </a:pPr>
            <a:r>
              <a:rPr lang="en-US" dirty="0"/>
              <a:t>Maternal health</a:t>
            </a:r>
            <a:endParaRPr dirty="0"/>
          </a:p>
          <a:p>
            <a:pPr marL="457200" lvl="0" indent="-457200" algn="l" rtl="0">
              <a:lnSpc>
                <a:spcPct val="90000"/>
              </a:lnSpc>
              <a:spcBef>
                <a:spcPts val="1000"/>
              </a:spcBef>
              <a:spcAft>
                <a:spcPts val="0"/>
              </a:spcAft>
              <a:buSzPts val="2800"/>
              <a:buFont typeface="Arial"/>
              <a:buChar char="•"/>
            </a:pPr>
            <a:r>
              <a:rPr lang="en-US" dirty="0"/>
              <a:t>Menstrual care</a:t>
            </a:r>
            <a:endParaRPr dirty="0"/>
          </a:p>
          <a:p>
            <a:pPr marL="457200" lvl="0" indent="-457200" algn="l" rtl="0">
              <a:lnSpc>
                <a:spcPct val="90000"/>
              </a:lnSpc>
              <a:spcBef>
                <a:spcPts val="1000"/>
              </a:spcBef>
              <a:spcAft>
                <a:spcPts val="0"/>
              </a:spcAft>
              <a:buSzPts val="2800"/>
              <a:buFont typeface="Arial"/>
              <a:buChar char="•"/>
            </a:pPr>
            <a:r>
              <a:rPr lang="en-US" dirty="0"/>
              <a:t>Pelvic and sexual health</a:t>
            </a:r>
            <a:endParaRPr dirty="0"/>
          </a:p>
          <a:p>
            <a:pPr marL="457200" lvl="0" indent="-457200" algn="l" rtl="0">
              <a:lnSpc>
                <a:spcPct val="90000"/>
              </a:lnSpc>
              <a:spcBef>
                <a:spcPts val="1000"/>
              </a:spcBef>
              <a:spcAft>
                <a:spcPts val="0"/>
              </a:spcAft>
              <a:buSzPts val="2800"/>
              <a:buFont typeface="Arial"/>
              <a:buChar char="•"/>
            </a:pPr>
            <a:r>
              <a:rPr lang="en-US" dirty="0"/>
              <a:t>Fertility</a:t>
            </a:r>
            <a:endParaRPr dirty="0"/>
          </a:p>
          <a:p>
            <a:pPr marL="457200" lvl="0" indent="-457200" algn="l" rtl="0">
              <a:lnSpc>
                <a:spcPct val="90000"/>
              </a:lnSpc>
              <a:spcBef>
                <a:spcPts val="1000"/>
              </a:spcBef>
              <a:spcAft>
                <a:spcPts val="0"/>
              </a:spcAft>
              <a:buSzPts val="2800"/>
              <a:buFont typeface="Arial"/>
              <a:buChar char="•"/>
            </a:pPr>
            <a:r>
              <a:rPr lang="en-US" dirty="0"/>
              <a:t>Menopause</a:t>
            </a:r>
            <a:endParaRPr dirty="0"/>
          </a:p>
          <a:p>
            <a:pPr marL="457200" lvl="0" indent="-457200" algn="l" rtl="0">
              <a:lnSpc>
                <a:spcPct val="90000"/>
              </a:lnSpc>
              <a:spcBef>
                <a:spcPts val="1000"/>
              </a:spcBef>
              <a:spcAft>
                <a:spcPts val="0"/>
              </a:spcAft>
              <a:buSzPts val="2800"/>
              <a:buFont typeface="Arial"/>
              <a:buChar char="•"/>
            </a:pPr>
            <a:r>
              <a:rPr lang="en-US" dirty="0"/>
              <a:t>Contraception</a:t>
            </a:r>
            <a:endParaRPr dirty="0"/>
          </a:p>
          <a:p>
            <a:pPr marL="457200" lvl="0" indent="-457200" algn="l" rtl="0">
              <a:lnSpc>
                <a:spcPct val="90000"/>
              </a:lnSpc>
              <a:spcBef>
                <a:spcPts val="1000"/>
              </a:spcBef>
              <a:spcAft>
                <a:spcPts val="0"/>
              </a:spcAft>
              <a:buSzPts val="2800"/>
              <a:buFont typeface="Arial"/>
              <a:buChar char="•"/>
            </a:pPr>
            <a:r>
              <a:rPr lang="en-US" dirty="0"/>
              <a:t>Breast health</a:t>
            </a:r>
            <a:endParaRPr dirty="0"/>
          </a:p>
        </p:txBody>
      </p:sp>
      <p:sp>
        <p:nvSpPr>
          <p:cNvPr id="140" name="Google Shape;140;p4"/>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142" name="Google Shape;142;p4"/>
          <p:cNvPicPr preferRelativeResize="0"/>
          <p:nvPr/>
        </p:nvPicPr>
        <p:blipFill rotWithShape="1">
          <a:blip r:embed="rId3">
            <a:alphaModFix/>
          </a:blip>
          <a:srcRect/>
          <a:stretch/>
        </p:blipFill>
        <p:spPr>
          <a:xfrm>
            <a:off x="6692900" y="2204976"/>
            <a:ext cx="4471988" cy="2975905"/>
          </a:xfrm>
          <a:prstGeom prst="rect">
            <a:avLst/>
          </a:prstGeom>
          <a:noFill/>
          <a:ln>
            <a:noFill/>
          </a:ln>
        </p:spPr>
      </p:pic>
      <p:pic>
        <p:nvPicPr>
          <p:cNvPr id="2" name="Google Shape;130;p3" descr="A yellow and white logo&#10;&#10;AI-generated content may be incorrect.">
            <a:extLst>
              <a:ext uri="{FF2B5EF4-FFF2-40B4-BE49-F238E27FC236}">
                <a16:creationId xmlns:a16="http://schemas.microsoft.com/office/drawing/2014/main" id="{05932E0A-FC2A-9971-FC0B-58B3BAC05D3E}"/>
              </a:ext>
            </a:extLst>
          </p:cNvPr>
          <p:cNvPicPr preferRelativeResize="0"/>
          <p:nvPr/>
        </p:nvPicPr>
        <p:blipFill rotWithShape="1">
          <a:blip r:embed="rId4">
            <a:alphaModFix amt="86000"/>
          </a:blip>
          <a:srcRect/>
          <a:stretch/>
        </p:blipFill>
        <p:spPr>
          <a:xfrm>
            <a:off x="16528" y="5446695"/>
            <a:ext cx="979769" cy="10731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title"/>
          </p:nvPr>
        </p:nvSpPr>
        <p:spPr>
          <a:xfrm>
            <a:off x="838200" y="6136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4000"/>
              <a:buFont typeface="Open Sans SemiBold"/>
              <a:buNone/>
            </a:pPr>
            <a:r>
              <a:rPr lang="en-US"/>
              <a:t>Publications in FemTech</a:t>
            </a:r>
            <a:endParaRPr/>
          </a:p>
        </p:txBody>
      </p:sp>
      <p:sp>
        <p:nvSpPr>
          <p:cNvPr id="149" name="Google Shape;149;p5"/>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70D"/>
              </a:buClr>
              <a:buSzPts val="2800"/>
              <a:buFont typeface="Open Sans Light"/>
              <a:buNone/>
            </a:pPr>
            <a:r>
              <a:rPr lang="en-US"/>
              <a:t>.</a:t>
            </a:r>
            <a:endParaRPr/>
          </a:p>
        </p:txBody>
      </p:sp>
      <p:sp>
        <p:nvSpPr>
          <p:cNvPr id="150" name="Google Shape;150;p5"/>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151" name="Google Shape;151;p5"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152" name="Google Shape;152;p5"/>
          <p:cNvPicPr preferRelativeResize="0"/>
          <p:nvPr/>
        </p:nvPicPr>
        <p:blipFill rotWithShape="1">
          <a:blip r:embed="rId4">
            <a:alphaModFix/>
          </a:blip>
          <a:srcRect/>
          <a:stretch/>
        </p:blipFill>
        <p:spPr>
          <a:xfrm>
            <a:off x="2632801" y="2157086"/>
            <a:ext cx="7084494" cy="3610486"/>
          </a:xfrm>
          <a:prstGeom prst="rect">
            <a:avLst/>
          </a:prstGeom>
          <a:noFill/>
          <a:ln>
            <a:noFill/>
          </a:ln>
        </p:spPr>
      </p:pic>
      <p:sp>
        <p:nvSpPr>
          <p:cNvPr id="153" name="Google Shape;153;p5"/>
          <p:cNvSpPr/>
          <p:nvPr/>
        </p:nvSpPr>
        <p:spPr>
          <a:xfrm>
            <a:off x="6751969" y="4628262"/>
            <a:ext cx="510989" cy="286871"/>
          </a:xfrm>
          <a:prstGeom prst="ellipse">
            <a:avLst/>
          </a:prstGeom>
          <a:no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838200" y="4104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70D"/>
              </a:buClr>
              <a:buSzPts val="3200"/>
              <a:buFont typeface="Open Sans SemiBold"/>
              <a:buNone/>
            </a:pPr>
            <a:r>
              <a:rPr lang="en-US" sz="3200"/>
              <a:t>Geographic Distribution of Published Research</a:t>
            </a:r>
            <a:endParaRPr/>
          </a:p>
        </p:txBody>
      </p:sp>
      <p:sp>
        <p:nvSpPr>
          <p:cNvPr id="160" name="Google Shape;160;p6"/>
          <p:cNvSpPr txBox="1">
            <a:spLocks noGrp="1"/>
          </p:cNvSpPr>
          <p:nvPr>
            <p:ph type="body" idx="1"/>
          </p:nvPr>
        </p:nvSpPr>
        <p:spPr>
          <a:xfrm>
            <a:off x="838200" y="2074100"/>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C70D"/>
              </a:buClr>
              <a:buSzPts val="2800"/>
              <a:buFont typeface="Open Sans Light"/>
              <a:buNone/>
            </a:pPr>
            <a:r>
              <a:rPr lang="en-US"/>
              <a:t>.</a:t>
            </a:r>
            <a:endParaRPr/>
          </a:p>
        </p:txBody>
      </p:sp>
      <p:sp>
        <p:nvSpPr>
          <p:cNvPr id="161" name="Google Shape;161;p6"/>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E7D"/>
              </a:buClr>
              <a:buSzPts val="900"/>
              <a:buNone/>
            </a:pPr>
            <a:r>
              <a:rPr lang="en-US"/>
              <a:t>MARQUETTE UNIVERSITY  l  College of Nursing  I  Boland Institute for NFP</a:t>
            </a:r>
            <a:endParaRPr/>
          </a:p>
        </p:txBody>
      </p:sp>
      <p:pic>
        <p:nvPicPr>
          <p:cNvPr id="162" name="Google Shape;162;p6"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163" name="Google Shape;163;p6"/>
          <p:cNvPicPr preferRelativeResize="0"/>
          <p:nvPr/>
        </p:nvPicPr>
        <p:blipFill rotWithShape="1">
          <a:blip r:embed="rId4">
            <a:alphaModFix/>
          </a:blip>
          <a:srcRect/>
          <a:stretch/>
        </p:blipFill>
        <p:spPr>
          <a:xfrm>
            <a:off x="2238309" y="1735963"/>
            <a:ext cx="8078016" cy="43513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title"/>
          </p:nvPr>
        </p:nvSpPr>
        <p:spPr>
          <a:xfrm>
            <a:off x="838200" y="14172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E7D"/>
              </a:buClr>
              <a:buSzPts val="4000"/>
              <a:buFont typeface="Open Sans SemiBold"/>
              <a:buNone/>
            </a:pPr>
            <a:r>
              <a:rPr lang="en-US"/>
              <a:t>Natural Family Planning: Hormones</a:t>
            </a:r>
            <a:endParaRPr/>
          </a:p>
        </p:txBody>
      </p:sp>
      <p:pic>
        <p:nvPicPr>
          <p:cNvPr id="169" name="Google Shape;169;p7"/>
          <p:cNvPicPr preferRelativeResize="0">
            <a:picLocks noGrp="1"/>
          </p:cNvPicPr>
          <p:nvPr>
            <p:ph type="body" idx="1"/>
          </p:nvPr>
        </p:nvPicPr>
        <p:blipFill rotWithShape="1">
          <a:blip r:embed="rId3">
            <a:alphaModFix/>
          </a:blip>
          <a:srcRect/>
          <a:stretch/>
        </p:blipFill>
        <p:spPr>
          <a:xfrm>
            <a:off x="6581720" y="1201473"/>
            <a:ext cx="4465507" cy="5459541"/>
          </a:xfrm>
          <a:prstGeom prst="rect">
            <a:avLst/>
          </a:prstGeom>
          <a:noFill/>
          <a:ln>
            <a:noFill/>
          </a:ln>
        </p:spPr>
      </p:pic>
      <p:sp>
        <p:nvSpPr>
          <p:cNvPr id="170" name="Google Shape;170;p7"/>
          <p:cNvSpPr txBox="1">
            <a:spLocks noGrp="1"/>
          </p:cNvSpPr>
          <p:nvPr>
            <p:ph type="body" idx="2"/>
          </p:nvPr>
        </p:nvSpPr>
        <p:spPr>
          <a:xfrm>
            <a:off x="506413" y="6519863"/>
            <a:ext cx="8220144" cy="3381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00"/>
              <a:buNone/>
            </a:pPr>
            <a:r>
              <a:rPr lang="en-US"/>
              <a:t>MARQUETTE UNIVERSITY  l  College of Nursing  I  Boland Institute for NFP</a:t>
            </a:r>
            <a:endParaRPr/>
          </a:p>
        </p:txBody>
      </p:sp>
      <p:pic>
        <p:nvPicPr>
          <p:cNvPr id="171" name="Google Shape;171;p7"/>
          <p:cNvPicPr preferRelativeResize="0"/>
          <p:nvPr/>
        </p:nvPicPr>
        <p:blipFill rotWithShape="1">
          <a:blip r:embed="rId4">
            <a:alphaModFix/>
          </a:blip>
          <a:srcRect/>
          <a:stretch/>
        </p:blipFill>
        <p:spPr>
          <a:xfrm>
            <a:off x="0" y="5440777"/>
            <a:ext cx="975445" cy="1079086"/>
          </a:xfrm>
          <a:prstGeom prst="rect">
            <a:avLst/>
          </a:prstGeom>
          <a:noFill/>
          <a:ln>
            <a:noFill/>
          </a:ln>
        </p:spPr>
      </p:pic>
      <p:sp>
        <p:nvSpPr>
          <p:cNvPr id="172" name="Google Shape;172;p7"/>
          <p:cNvSpPr txBox="1"/>
          <p:nvPr/>
        </p:nvSpPr>
        <p:spPr>
          <a:xfrm>
            <a:off x="1144773" y="1392086"/>
            <a:ext cx="5297764"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1"/>
                </a:solidFill>
                <a:latin typeface="Calibri"/>
                <a:ea typeface="Calibri"/>
                <a:cs typeface="Calibri"/>
                <a:sym typeface="Calibri"/>
              </a:rPr>
              <a:t>Primary hormones from the anterior pituitary gland:</a:t>
            </a:r>
            <a:endParaRPr/>
          </a:p>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Follicle stimulating hormone (FSH)</a:t>
            </a:r>
            <a:endParaRPr/>
          </a:p>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Luteinizing hormone</a:t>
            </a:r>
            <a:endParaRPr/>
          </a:p>
          <a:p>
            <a:pPr marL="0" marR="0" lvl="0" indent="0" algn="l" rtl="0">
              <a:spcBef>
                <a:spcPts val="0"/>
              </a:spcBef>
              <a:spcAft>
                <a:spcPts val="0"/>
              </a:spcAft>
              <a:buNone/>
            </a:pPr>
            <a:r>
              <a:rPr lang="en-US" sz="3200" b="1">
                <a:solidFill>
                  <a:schemeClr val="dk1"/>
                </a:solidFill>
                <a:latin typeface="Calibri"/>
                <a:ea typeface="Calibri"/>
                <a:cs typeface="Calibri"/>
                <a:sym typeface="Calibri"/>
              </a:rPr>
              <a:t>Primary hormones from the ovaries:</a:t>
            </a:r>
            <a:endParaRPr/>
          </a:p>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Estrogen</a:t>
            </a:r>
            <a:endParaRPr/>
          </a:p>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Progesterone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ctrTitle"/>
          </p:nvPr>
        </p:nvSpPr>
        <p:spPr>
          <a:xfrm>
            <a:off x="516826" y="-1"/>
            <a:ext cx="11168726" cy="181037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Open Sans SemiBold"/>
              <a:buNone/>
            </a:pPr>
            <a:r>
              <a:rPr lang="en-US"/>
              <a:t>Devices and Apps</a:t>
            </a:r>
            <a:endParaRPr/>
          </a:p>
        </p:txBody>
      </p:sp>
      <p:sp>
        <p:nvSpPr>
          <p:cNvPr id="179" name="Google Shape;179;p8"/>
          <p:cNvSpPr txBox="1">
            <a:spLocks noGrp="1"/>
          </p:cNvSpPr>
          <p:nvPr>
            <p:ph type="body" idx="4294967295"/>
          </p:nvPr>
        </p:nvSpPr>
        <p:spPr>
          <a:xfrm>
            <a:off x="0" y="6519863"/>
            <a:ext cx="8220075" cy="3381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200"/>
              <a:buNone/>
            </a:pPr>
            <a:r>
              <a:rPr lang="en-US" sz="1200"/>
              <a:t>MARQUETTE UNIVERSITY  l  College of Nursing  I  Boland Institute for NFP</a:t>
            </a:r>
            <a:endParaRPr/>
          </a:p>
        </p:txBody>
      </p:sp>
      <p:pic>
        <p:nvPicPr>
          <p:cNvPr id="180" name="Google Shape;180;p8" descr="A yellow and white logo&#10;&#10;AI-generated content may be incorrect."/>
          <p:cNvPicPr preferRelativeResize="0"/>
          <p:nvPr/>
        </p:nvPicPr>
        <p:blipFill rotWithShape="1">
          <a:blip r:embed="rId3">
            <a:alphaModFix amt="86000"/>
          </a:blip>
          <a:srcRect/>
          <a:stretch/>
        </p:blipFill>
        <p:spPr>
          <a:xfrm>
            <a:off x="16528" y="5446695"/>
            <a:ext cx="979769" cy="1073168"/>
          </a:xfrm>
          <a:prstGeom prst="rect">
            <a:avLst/>
          </a:prstGeom>
          <a:noFill/>
          <a:ln>
            <a:noFill/>
          </a:ln>
        </p:spPr>
      </p:pic>
      <p:pic>
        <p:nvPicPr>
          <p:cNvPr id="181" name="Google Shape;181;p8"/>
          <p:cNvPicPr preferRelativeResize="0"/>
          <p:nvPr/>
        </p:nvPicPr>
        <p:blipFill rotWithShape="1">
          <a:blip r:embed="rId4">
            <a:alphaModFix/>
          </a:blip>
          <a:srcRect/>
          <a:stretch/>
        </p:blipFill>
        <p:spPr>
          <a:xfrm>
            <a:off x="3023303" y="2117004"/>
            <a:ext cx="5829300" cy="3886200"/>
          </a:xfrm>
          <a:prstGeom prst="rect">
            <a:avLst/>
          </a:prstGeom>
          <a:noFill/>
          <a:ln>
            <a:noFill/>
          </a:ln>
        </p:spPr>
      </p:pic>
    </p:spTree>
  </p:cSld>
  <p:clrMapOvr>
    <a:masterClrMapping/>
  </p:clrMapOvr>
</p:sld>
</file>

<file path=ppt/theme/theme1.xml><?xml version="1.0" encoding="utf-8"?>
<a:theme xmlns:a="http://schemas.openxmlformats.org/drawingml/2006/main" name="Marquette Blue Backgroun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Backgroun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werPoint Section Photo Slide 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owerPoint Section Photo Slide B">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be32f68-c72d-420d-b5bd-750c63a268e4}" enabled="0" method="" siteId="{abe32f68-c72d-420d-b5bd-750c63a268e4}" removed="1"/>
</clbl:labelList>
</file>

<file path=docProps/app.xml><?xml version="1.0" encoding="utf-8"?>
<Properties xmlns="http://schemas.openxmlformats.org/officeDocument/2006/extended-properties" xmlns:vt="http://schemas.openxmlformats.org/officeDocument/2006/docPropsVTypes">
  <TotalTime>243</TotalTime>
  <Words>2588</Words>
  <Application>Microsoft Office PowerPoint</Application>
  <PresentationFormat>Widescreen</PresentationFormat>
  <Paragraphs>245</Paragraphs>
  <Slides>23</Slides>
  <Notes>23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Arial</vt:lpstr>
      <vt:lpstr>Noto Sans Symbols</vt:lpstr>
      <vt:lpstr>Open Sans Light</vt:lpstr>
      <vt:lpstr>Calibri</vt:lpstr>
      <vt:lpstr>Wingdings</vt:lpstr>
      <vt:lpstr>Open Sans SemiBold</vt:lpstr>
      <vt:lpstr>Marquette Blue Background</vt:lpstr>
      <vt:lpstr>White Background</vt:lpstr>
      <vt:lpstr>PowerPoint Section Photo Slide A</vt:lpstr>
      <vt:lpstr>PowerPoint Section Photo Slide B</vt:lpstr>
      <vt:lpstr>Feminine Technology (FemTech) and Fertility Health Monitoring</vt:lpstr>
      <vt:lpstr>Purpose of this presentation</vt:lpstr>
      <vt:lpstr>FemTech: Origins</vt:lpstr>
      <vt:lpstr>Market Predictions 2025-2035</vt:lpstr>
      <vt:lpstr>Research and Development</vt:lpstr>
      <vt:lpstr>Publications in FemTech</vt:lpstr>
      <vt:lpstr>Geographic Distribution of Published Research</vt:lpstr>
      <vt:lpstr>Natural Family Planning: Hormones</vt:lpstr>
      <vt:lpstr>Devices and Apps</vt:lpstr>
      <vt:lpstr>Categories of FemTech Fertility Systems</vt:lpstr>
      <vt:lpstr>Urine Hormone Monitors: Qualitative</vt:lpstr>
      <vt:lpstr>Urine Hormone Monitors: Quantitative</vt:lpstr>
      <vt:lpstr>Wearable Devices</vt:lpstr>
      <vt:lpstr>Fertility Apps</vt:lpstr>
      <vt:lpstr>Period tracking apps: paired to a wearable </vt:lpstr>
      <vt:lpstr>Top 5 Fertility Apps</vt:lpstr>
      <vt:lpstr>PowerPoint Presentation</vt:lpstr>
      <vt:lpstr>Protection of PHI in Femtech Apps </vt:lpstr>
      <vt:lpstr>Ethical Concerns as a NFP Teacher: Using FemTech</vt:lpstr>
      <vt:lpstr>Summary of gaps:</vt:lpstr>
      <vt:lpstr>Future of FemTech: Fertility Monitoring</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Feminine Technology (FemTech) and Fertility Health Monitoring</dc:title>
  <dc:creator>Eden, Zak</dc:creator>
  <cp:lastModifiedBy>Theresa Notare</cp:lastModifiedBy>
  <cp:revision>4</cp:revision>
  <cp:lastPrinted>2026-03-04T22:10:31Z</cp:lastPrinted>
  <dcterms:created xsi:type="dcterms:W3CDTF">2022-11-21T15:21:41Z</dcterms:created>
  <dcterms:modified xsi:type="dcterms:W3CDTF">2026-03-05T17:00:30Z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0x010100C692415303AE0A48B69A7258BE214742</vt:lpwstr>
  </property>
  <property fmtid="{D5CDD505-2E9C-101B-9397-08002B2CF9AE}" pid="3" name="MediaServiceImageTags">
    <vt:lpwstr/>
  </property>
</Properties>
</file>